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
  </p:notesMasterIdLst>
  <p:sldIdLst>
    <p:sldId id="263" r:id="rId2"/>
    <p:sldId id="264" r:id="rId3"/>
    <p:sldId id="259" r:id="rId4"/>
    <p:sldId id="260" r:id="rId5"/>
    <p:sldId id="261" r:id="rId6"/>
    <p:sldId id="262" r:id="rId7"/>
  </p:sldIdLst>
  <p:sldSz cx="18288000" cy="10287000"/>
  <p:notesSz cx="6858000" cy="9144000"/>
  <p:embeddedFontLst>
    <p:embeddedFont>
      <p:font typeface="Aleo" panose="020F0502020204030204" pitchFamily="2" charset="0"/>
      <p:regular r:id="rId9"/>
      <p:bold r:id="rId10"/>
      <p:italic r:id="rId11"/>
      <p:boldItalic r:id="rId12"/>
    </p:embeddedFont>
    <p:embeddedFont>
      <p:font typeface="Arbutus Slab" panose="020B0604020202020204" charset="0"/>
      <p:regular r:id="rId13"/>
    </p:embeddedFont>
    <p:embeddedFont>
      <p:font typeface="Heebo" panose="020F0502020204030204" pitchFamily="2" charset="-79"/>
      <p:regular r:id="rId14"/>
      <p:bold r:id="rId15"/>
    </p:embeddedFont>
    <p:embeddedFont>
      <p:font typeface="Philosopher" panose="020B0604020202020204" charset="0"/>
      <p:regular r:id="rId16"/>
      <p:bold r:id="rId17"/>
      <p:italic r:id="rId18"/>
      <p:boldItalic r:id="rId19"/>
    </p:embeddedFont>
    <p:embeddedFont>
      <p:font typeface="Philosopher Bold" panose="020B0604020202020204" charset="0"/>
      <p:bold r:id="rId20"/>
    </p:embeddedFont>
    <p:embeddedFont>
      <p:font typeface="Poppins" panose="00000500000000000000" pitchFamily="2"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grNJ2F41+csbGFp6fAAtwyj4vLt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C33C"/>
    <a:srgbClr val="55844D"/>
    <a:srgbClr val="ABCE62"/>
    <a:srgbClr val="B9664C"/>
    <a:srgbClr val="FFF7E7"/>
    <a:srgbClr val="FEFDEF"/>
    <a:srgbClr val="F9ECD3"/>
    <a:srgbClr val="8B8B8B"/>
    <a:srgbClr val="F6E3BE"/>
    <a:srgbClr val="5060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092"/>
  </p:normalViewPr>
  <p:slideViewPr>
    <p:cSldViewPr snapToGrid="0">
      <p:cViewPr varScale="1">
        <p:scale>
          <a:sx n="50" d="100"/>
          <a:sy n="50" d="100"/>
        </p:scale>
        <p:origin x="922"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13.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font" Target="fonts/font9.fntdata"/><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24" Type="http://schemas.openxmlformats.org/officeDocument/2006/relationships/font" Target="fonts/font1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7.fntdata"/><Relationship Id="rId23" Type="http://schemas.openxmlformats.org/officeDocument/2006/relationships/font" Target="fonts/font15.fntdata"/><Relationship Id="rId36" Type="http://schemas.openxmlformats.org/officeDocument/2006/relationships/theme" Target="theme/theme1.xml"/><Relationship Id="rId10" Type="http://schemas.openxmlformats.org/officeDocument/2006/relationships/font" Target="fonts/font2.fntdata"/><Relationship Id="rId19"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font" Target="fonts/font14.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86" name="Google Shape;86;p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8.10.2022</a:t>
            </a:r>
            <a:endParaRPr sz="1200" b="0" i="0" u="none" strike="noStrike" cap="none">
              <a:solidFill>
                <a:schemeClr val="dk1"/>
              </a:solidFill>
              <a:latin typeface="Calibri"/>
              <a:ea typeface="Calibri"/>
              <a:cs typeface="Calibri"/>
              <a:sym typeface="Calibri"/>
            </a:endParaRPr>
          </a:p>
        </p:txBody>
      </p:sp>
      <p:sp>
        <p:nvSpPr>
          <p:cNvPr id="87" name="Google Shape;87;p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Hi everyone, I am _______ and I’m here on behalf of enuf, we have partnered with the CSU and GSA to promote waste reduction initiatives, with a concrete focus on what we can do here at school.  A large portion of what institutions send to the landfill can be diverted to compost centers with a more collaborative effort to reduce bin contamination. On that subject, I would like to start with a video</a:t>
            </a:r>
            <a:endParaRPr dirty="0"/>
          </a:p>
        </p:txBody>
      </p:sp>
      <p:sp>
        <p:nvSpPr>
          <p:cNvPr id="89" name="Google Shape;89;p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90" name="Google Shape;90;p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8361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11" name="Google Shape;111;p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8.10.2022</a:t>
            </a:r>
            <a:endParaRPr sz="1200" b="0" i="0" u="none" strike="noStrike" cap="none">
              <a:solidFill>
                <a:schemeClr val="dk1"/>
              </a:solidFill>
              <a:latin typeface="Calibri"/>
              <a:ea typeface="Calibri"/>
              <a:cs typeface="Calibri"/>
              <a:sym typeface="Calibri"/>
            </a:endParaRPr>
          </a:p>
        </p:txBody>
      </p:sp>
      <p:sp>
        <p:nvSpPr>
          <p:cNvPr id="112" name="Google Shape;112;p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 So here’s a quick review: </a:t>
            </a:r>
            <a:br>
              <a:rPr lang="en-US" dirty="0"/>
            </a:br>
            <a:r>
              <a:rPr lang="en-US" dirty="0"/>
              <a:t>The orange lidded bins are our compost bins, and that’s where you put all food waste, including bones, shells and rotten food, soiled paper like Kleenex and brown paper towels, and soiled cardboard like greasy pizza boxes.</a:t>
            </a:r>
          </a:p>
          <a:p>
            <a:pPr marL="0" lvl="0" indent="0" algn="l" rtl="0">
              <a:spcBef>
                <a:spcPts val="0"/>
              </a:spcBef>
              <a:spcAft>
                <a:spcPts val="0"/>
              </a:spcAft>
              <a:buNone/>
            </a:pPr>
            <a:r>
              <a:rPr lang="en-US" dirty="0"/>
              <a:t>The blue-lidded bin is specifically for clean paper and clean cardboard, which includes all printed materials, while the green-lidded bin is for mixed recycling, including clean metal, clean  glass, and clean plastics #1-5.</a:t>
            </a:r>
            <a:br>
              <a:rPr lang="en-US" dirty="0"/>
            </a:br>
            <a:r>
              <a:rPr lang="en-US" dirty="0"/>
              <a:t>Finally, everything else will go into the garbage bin, which includes plastic #6, Styrofoam, wrappers, and almost all packaging. This is also where you would put dirty recyclable materials if you cannot clean them.</a:t>
            </a:r>
            <a:endParaRPr dirty="0"/>
          </a:p>
        </p:txBody>
      </p:sp>
      <p:sp>
        <p:nvSpPr>
          <p:cNvPr id="114" name="Google Shape;114;p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15" name="Google Shape;115;p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05607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31" name="Google Shape;131;p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8.10.2022</a:t>
            </a:r>
            <a:endParaRPr sz="1200" b="0" i="0" u="none" strike="noStrike" cap="none">
              <a:solidFill>
                <a:schemeClr val="dk1"/>
              </a:solidFill>
              <a:latin typeface="Calibri"/>
              <a:ea typeface="Calibri"/>
              <a:cs typeface="Calibri"/>
              <a:sym typeface="Calibri"/>
            </a:endParaRPr>
          </a:p>
        </p:txBody>
      </p:sp>
      <p:sp>
        <p:nvSpPr>
          <p:cNvPr id="132" name="Google Shape;132;p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dirty="0"/>
              <a:t>At Concordia one of the </a:t>
            </a:r>
            <a:r>
              <a:rPr lang="fr-CA" dirty="0" err="1"/>
              <a:t>biggest</a:t>
            </a:r>
            <a:r>
              <a:rPr lang="fr-CA" dirty="0"/>
              <a:t> sources of </a:t>
            </a:r>
            <a:r>
              <a:rPr lang="fr-CA" dirty="0" err="1"/>
              <a:t>waste</a:t>
            </a:r>
            <a:r>
              <a:rPr lang="fr-CA" dirty="0"/>
              <a:t> </a:t>
            </a:r>
            <a:r>
              <a:rPr lang="fr-CA" dirty="0" err="1"/>
              <a:t>we</a:t>
            </a:r>
            <a:r>
              <a:rPr lang="fr-CA" dirty="0"/>
              <a:t> </a:t>
            </a:r>
            <a:r>
              <a:rPr lang="fr-CA" dirty="0" err="1"/>
              <a:t>see</a:t>
            </a:r>
            <a:r>
              <a:rPr lang="fr-CA" dirty="0"/>
              <a:t> are coffee cups. There are multiple parts </a:t>
            </a:r>
            <a:r>
              <a:rPr lang="fr-CA" dirty="0" err="1"/>
              <a:t>that</a:t>
            </a:r>
            <a:r>
              <a:rPr lang="fr-CA" dirty="0"/>
              <a:t> </a:t>
            </a:r>
            <a:r>
              <a:rPr lang="fr-CA" dirty="0" err="1"/>
              <a:t>need</a:t>
            </a:r>
            <a:r>
              <a:rPr lang="fr-CA" dirty="0"/>
              <a:t> to </a:t>
            </a:r>
            <a:r>
              <a:rPr lang="fr-CA" dirty="0" err="1"/>
              <a:t>be</a:t>
            </a:r>
            <a:r>
              <a:rPr lang="fr-CA" dirty="0"/>
              <a:t> </a:t>
            </a:r>
            <a:r>
              <a:rPr lang="fr-CA" dirty="0" err="1"/>
              <a:t>separated</a:t>
            </a:r>
            <a:r>
              <a:rPr lang="fr-CA" dirty="0"/>
              <a:t>, and the first </a:t>
            </a:r>
            <a:r>
              <a:rPr lang="fr-CA" dirty="0" err="1"/>
              <a:t>thing</a:t>
            </a:r>
            <a:r>
              <a:rPr lang="fr-CA" dirty="0"/>
              <a:t> to do </a:t>
            </a:r>
            <a:r>
              <a:rPr lang="fr-CA" dirty="0" err="1"/>
              <a:t>is</a:t>
            </a:r>
            <a:r>
              <a:rPr lang="fr-CA" dirty="0"/>
              <a:t> to </a:t>
            </a:r>
            <a:r>
              <a:rPr lang="fr-CA" dirty="0" err="1"/>
              <a:t>ensure</a:t>
            </a:r>
            <a:r>
              <a:rPr lang="fr-CA" dirty="0"/>
              <a:t> </a:t>
            </a:r>
            <a:r>
              <a:rPr lang="fr-CA" dirty="0" err="1"/>
              <a:t>that</a:t>
            </a:r>
            <a:r>
              <a:rPr lang="fr-CA" dirty="0"/>
              <a:t> the cup </a:t>
            </a:r>
            <a:r>
              <a:rPr lang="fr-CA" dirty="0" err="1"/>
              <a:t>is</a:t>
            </a:r>
            <a:r>
              <a:rPr lang="fr-CA" dirty="0"/>
              <a:t> </a:t>
            </a:r>
            <a:r>
              <a:rPr lang="fr-CA" dirty="0" err="1"/>
              <a:t>empty</a:t>
            </a:r>
            <a:r>
              <a:rPr lang="fr-CA" dirty="0"/>
              <a:t>. For the </a:t>
            </a:r>
            <a:r>
              <a:rPr lang="fr-CA" dirty="0" err="1"/>
              <a:t>safety</a:t>
            </a:r>
            <a:r>
              <a:rPr lang="fr-CA" dirty="0"/>
              <a:t> and </a:t>
            </a:r>
            <a:r>
              <a:rPr lang="fr-CA" dirty="0" err="1"/>
              <a:t>security</a:t>
            </a:r>
            <a:r>
              <a:rPr lang="fr-CA" dirty="0"/>
              <a:t> of </a:t>
            </a:r>
            <a:r>
              <a:rPr lang="fr-CA" dirty="0" err="1"/>
              <a:t>our</a:t>
            </a:r>
            <a:r>
              <a:rPr lang="fr-CA" dirty="0"/>
              <a:t> </a:t>
            </a:r>
            <a:r>
              <a:rPr lang="fr-CA" dirty="0" err="1"/>
              <a:t>custodial</a:t>
            </a:r>
            <a:r>
              <a:rPr lang="fr-CA" dirty="0"/>
              <a:t> staff, look for a water </a:t>
            </a:r>
            <a:r>
              <a:rPr lang="fr-CA" dirty="0" err="1"/>
              <a:t>fountain</a:t>
            </a:r>
            <a:r>
              <a:rPr lang="fr-CA" dirty="0"/>
              <a:t> or a </a:t>
            </a:r>
            <a:r>
              <a:rPr lang="fr-CA" dirty="0" err="1"/>
              <a:t>sink</a:t>
            </a:r>
            <a:r>
              <a:rPr lang="fr-CA" dirty="0"/>
              <a:t>, or if </a:t>
            </a:r>
            <a:r>
              <a:rPr lang="fr-CA" dirty="0" err="1"/>
              <a:t>you’re</a:t>
            </a:r>
            <a:r>
              <a:rPr lang="fr-CA" dirty="0"/>
              <a:t> </a:t>
            </a:r>
            <a:r>
              <a:rPr lang="fr-CA" dirty="0" err="1"/>
              <a:t>outside</a:t>
            </a:r>
            <a:r>
              <a:rPr lang="fr-CA" dirty="0"/>
              <a:t> </a:t>
            </a:r>
            <a:r>
              <a:rPr lang="fr-CA" dirty="0" err="1"/>
              <a:t>empty</a:t>
            </a:r>
            <a:r>
              <a:rPr lang="fr-CA" dirty="0"/>
              <a:t> the </a:t>
            </a:r>
            <a:r>
              <a:rPr lang="fr-CA" dirty="0" err="1"/>
              <a:t>liquids</a:t>
            </a:r>
            <a:r>
              <a:rPr lang="fr-CA" dirty="0"/>
              <a:t> onto the </a:t>
            </a:r>
            <a:r>
              <a:rPr lang="fr-CA" dirty="0" err="1"/>
              <a:t>ground</a:t>
            </a:r>
            <a:r>
              <a:rPr lang="fr-CA" dirty="0"/>
              <a:t>, but </a:t>
            </a:r>
            <a:r>
              <a:rPr lang="fr-CA" dirty="0" err="1"/>
              <a:t>don’t</a:t>
            </a:r>
            <a:r>
              <a:rPr lang="fr-CA" dirty="0"/>
              <a:t> put </a:t>
            </a:r>
            <a:r>
              <a:rPr lang="fr-CA" dirty="0" err="1"/>
              <a:t>liquids</a:t>
            </a:r>
            <a:r>
              <a:rPr lang="fr-CA" dirty="0"/>
              <a:t> in </a:t>
            </a:r>
            <a:r>
              <a:rPr lang="fr-CA" dirty="0" err="1"/>
              <a:t>any</a:t>
            </a:r>
            <a:r>
              <a:rPr lang="fr-CA" dirty="0"/>
              <a:t> of the </a:t>
            </a:r>
            <a:r>
              <a:rPr lang="fr-CA" dirty="0" err="1"/>
              <a:t>bins</a:t>
            </a:r>
            <a:r>
              <a:rPr lang="fr-CA" dirty="0"/>
              <a:t>.</a:t>
            </a:r>
            <a:br>
              <a:rPr lang="fr-CA" dirty="0"/>
            </a:br>
            <a:r>
              <a:rPr lang="fr-CA" dirty="0"/>
              <a:t>The cup has a plastic </a:t>
            </a:r>
            <a:r>
              <a:rPr lang="fr-CA" dirty="0" err="1"/>
              <a:t>lining</a:t>
            </a:r>
            <a:r>
              <a:rPr lang="fr-CA" dirty="0"/>
              <a:t> </a:t>
            </a:r>
            <a:r>
              <a:rPr lang="fr-CA" dirty="0" err="1"/>
              <a:t>thatcan</a:t>
            </a:r>
            <a:r>
              <a:rPr lang="fr-CA" dirty="0"/>
              <a:t> </a:t>
            </a:r>
            <a:r>
              <a:rPr lang="fr-CA" dirty="0" err="1"/>
              <a:t>make</a:t>
            </a:r>
            <a:r>
              <a:rPr lang="fr-CA" dirty="0"/>
              <a:t> </a:t>
            </a:r>
            <a:r>
              <a:rPr lang="fr-CA" dirty="0" err="1"/>
              <a:t>it</a:t>
            </a:r>
            <a:r>
              <a:rPr lang="fr-CA" dirty="0"/>
              <a:t> hard to recycle. At Concordia, the coffee cups can go </a:t>
            </a:r>
            <a:r>
              <a:rPr lang="fr-CA" dirty="0" err="1"/>
              <a:t>into</a:t>
            </a:r>
            <a:r>
              <a:rPr lang="fr-CA" dirty="0"/>
              <a:t> the mixed </a:t>
            </a:r>
            <a:r>
              <a:rPr lang="fr-CA" dirty="0" err="1"/>
              <a:t>recycling</a:t>
            </a:r>
            <a:r>
              <a:rPr lang="fr-CA" dirty="0"/>
              <a:t> green bin </a:t>
            </a:r>
            <a:r>
              <a:rPr lang="fr-CA" dirty="0" err="1"/>
              <a:t>with</a:t>
            </a:r>
            <a:r>
              <a:rPr lang="fr-CA" dirty="0"/>
              <a:t> plastics, but at home </a:t>
            </a:r>
            <a:r>
              <a:rPr lang="fr-CA" dirty="0" err="1"/>
              <a:t>it</a:t>
            </a:r>
            <a:r>
              <a:rPr lang="fr-CA" dirty="0"/>
              <a:t> </a:t>
            </a:r>
            <a:r>
              <a:rPr lang="fr-CA" dirty="0" err="1"/>
              <a:t>is</a:t>
            </a:r>
            <a:r>
              <a:rPr lang="fr-CA" dirty="0"/>
              <a:t> more </a:t>
            </a:r>
            <a:r>
              <a:rPr lang="fr-CA" dirty="0" err="1"/>
              <a:t>likely</a:t>
            </a:r>
            <a:r>
              <a:rPr lang="fr-CA" dirty="0"/>
              <a:t> </a:t>
            </a:r>
            <a:r>
              <a:rPr lang="fr-CA" dirty="0" err="1"/>
              <a:t>that</a:t>
            </a:r>
            <a:r>
              <a:rPr lang="fr-CA" dirty="0"/>
              <a:t> </a:t>
            </a:r>
            <a:r>
              <a:rPr lang="fr-CA" dirty="0" err="1"/>
              <a:t>it</a:t>
            </a:r>
            <a:r>
              <a:rPr lang="fr-CA" dirty="0"/>
              <a:t> </a:t>
            </a:r>
            <a:r>
              <a:rPr lang="fr-CA" dirty="0" err="1"/>
              <a:t>will</a:t>
            </a:r>
            <a:r>
              <a:rPr lang="fr-CA" dirty="0"/>
              <a:t> </a:t>
            </a:r>
            <a:r>
              <a:rPr lang="fr-CA" dirty="0" err="1"/>
              <a:t>need</a:t>
            </a:r>
            <a:r>
              <a:rPr lang="fr-CA" dirty="0"/>
              <a:t> to go </a:t>
            </a:r>
            <a:r>
              <a:rPr lang="fr-CA" dirty="0" err="1"/>
              <a:t>into</a:t>
            </a:r>
            <a:r>
              <a:rPr lang="fr-CA" dirty="0"/>
              <a:t> the </a:t>
            </a:r>
            <a:r>
              <a:rPr lang="fr-CA" dirty="0" err="1"/>
              <a:t>garbage</a:t>
            </a:r>
            <a:r>
              <a:rPr lang="fr-CA" dirty="0"/>
              <a:t>.</a:t>
            </a:r>
            <a:br>
              <a:rPr lang="fr-CA" dirty="0"/>
            </a:br>
            <a:r>
              <a:rPr lang="fr-CA" dirty="0"/>
              <a:t>The </a:t>
            </a:r>
            <a:r>
              <a:rPr lang="fr-CA" dirty="0" err="1"/>
              <a:t>paper</a:t>
            </a:r>
            <a:r>
              <a:rPr lang="fr-CA" dirty="0"/>
              <a:t> sleeve can </a:t>
            </a:r>
            <a:r>
              <a:rPr lang="fr-CA" dirty="0" err="1"/>
              <a:t>be</a:t>
            </a:r>
            <a:r>
              <a:rPr lang="fr-CA" dirty="0"/>
              <a:t> </a:t>
            </a:r>
            <a:r>
              <a:rPr lang="fr-CA" dirty="0" err="1"/>
              <a:t>recycled</a:t>
            </a:r>
            <a:r>
              <a:rPr lang="fr-CA" dirty="0"/>
              <a:t> in the </a:t>
            </a:r>
            <a:r>
              <a:rPr lang="fr-CA" dirty="0" err="1"/>
              <a:t>blue</a:t>
            </a:r>
            <a:r>
              <a:rPr lang="fr-CA" dirty="0"/>
              <a:t> bin if clean and </a:t>
            </a:r>
            <a:r>
              <a:rPr lang="fr-CA" dirty="0" err="1"/>
              <a:t>composed</a:t>
            </a:r>
            <a:r>
              <a:rPr lang="fr-CA" dirty="0"/>
              <a:t> if </a:t>
            </a:r>
            <a:r>
              <a:rPr lang="fr-CA" dirty="0" err="1"/>
              <a:t>soiled</a:t>
            </a:r>
            <a:r>
              <a:rPr lang="fr-CA" dirty="0"/>
              <a:t>.</a:t>
            </a:r>
          </a:p>
          <a:p>
            <a:pPr marL="0" lvl="0" indent="0" algn="l" rtl="0">
              <a:spcBef>
                <a:spcPts val="0"/>
              </a:spcBef>
              <a:spcAft>
                <a:spcPts val="0"/>
              </a:spcAft>
              <a:buNone/>
            </a:pPr>
            <a:r>
              <a:rPr lang="fr-CA" dirty="0"/>
              <a:t>And the plastic </a:t>
            </a:r>
            <a:r>
              <a:rPr lang="fr-CA" dirty="0" err="1"/>
              <a:t>lid</a:t>
            </a:r>
            <a:r>
              <a:rPr lang="fr-CA" dirty="0"/>
              <a:t> </a:t>
            </a:r>
            <a:r>
              <a:rPr lang="fr-CA" dirty="0" err="1"/>
              <a:t>should</a:t>
            </a:r>
            <a:r>
              <a:rPr lang="fr-CA" dirty="0"/>
              <a:t> go in the green </a:t>
            </a:r>
            <a:r>
              <a:rPr lang="fr-CA" dirty="0" err="1"/>
              <a:t>recycling</a:t>
            </a:r>
            <a:r>
              <a:rPr lang="fr-CA" dirty="0"/>
              <a:t> bin if </a:t>
            </a:r>
            <a:r>
              <a:rPr lang="fr-CA" dirty="0" err="1"/>
              <a:t>it’s</a:t>
            </a:r>
            <a:r>
              <a:rPr lang="fr-CA" dirty="0"/>
              <a:t> #5 and in the </a:t>
            </a:r>
            <a:r>
              <a:rPr lang="fr-CA" dirty="0" err="1"/>
              <a:t>garbage</a:t>
            </a:r>
            <a:r>
              <a:rPr lang="fr-CA" dirty="0"/>
              <a:t> bin if </a:t>
            </a:r>
            <a:r>
              <a:rPr lang="fr-CA" dirty="0" err="1"/>
              <a:t>it’s</a:t>
            </a:r>
            <a:r>
              <a:rPr lang="fr-CA" dirty="0"/>
              <a:t> #6.</a:t>
            </a:r>
            <a:endParaRPr dirty="0"/>
          </a:p>
        </p:txBody>
      </p:sp>
      <p:sp>
        <p:nvSpPr>
          <p:cNvPr id="134" name="Google Shape;134;p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35" name="Google Shape;135;p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47" name="Google Shape;147;p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8.10.2022</a:t>
            </a:r>
            <a:endParaRPr sz="1200" b="0" i="0" u="none" strike="noStrike" cap="none">
              <a:solidFill>
                <a:schemeClr val="dk1"/>
              </a:solidFill>
              <a:latin typeface="Calibri"/>
              <a:ea typeface="Calibri"/>
              <a:cs typeface="Calibri"/>
              <a:sym typeface="Calibri"/>
            </a:endParaRPr>
          </a:p>
        </p:txBody>
      </p:sp>
      <p:sp>
        <p:nvSpPr>
          <p:cNvPr id="148" name="Google Shape;148;p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lnSpc>
                <a:spcPct val="280000"/>
              </a:lnSpc>
              <a:spcBef>
                <a:spcPts val="0"/>
              </a:spcBef>
              <a:spcAft>
                <a:spcPts val="0"/>
              </a:spcAft>
              <a:buNone/>
            </a:pPr>
            <a:r>
              <a:rPr lang="fr-CA" sz="1200" dirty="0" err="1">
                <a:solidFill>
                  <a:srgbClr val="272727"/>
                </a:solidFill>
                <a:latin typeface="Aleo"/>
                <a:ea typeface="Aleo"/>
                <a:cs typeface="Aleo"/>
                <a:sym typeface="Aleo"/>
              </a:rPr>
              <a:t>Another</a:t>
            </a:r>
            <a:r>
              <a:rPr lang="fr-CA" sz="1200" dirty="0">
                <a:solidFill>
                  <a:srgbClr val="272727"/>
                </a:solidFill>
                <a:latin typeface="Aleo"/>
                <a:ea typeface="Aleo"/>
                <a:cs typeface="Aleo"/>
                <a:sym typeface="Aleo"/>
              </a:rPr>
              <a:t> </a:t>
            </a:r>
            <a:r>
              <a:rPr lang="fr-CA" sz="1200" dirty="0" err="1">
                <a:solidFill>
                  <a:srgbClr val="272727"/>
                </a:solidFill>
                <a:latin typeface="Aleo"/>
                <a:ea typeface="Aleo"/>
                <a:cs typeface="Aleo"/>
                <a:sym typeface="Aleo"/>
              </a:rPr>
              <a:t>common</a:t>
            </a:r>
            <a:r>
              <a:rPr lang="fr-CA" sz="1200" dirty="0">
                <a:solidFill>
                  <a:srgbClr val="272727"/>
                </a:solidFill>
                <a:latin typeface="Aleo"/>
                <a:ea typeface="Aleo"/>
                <a:cs typeface="Aleo"/>
                <a:sym typeface="Aleo"/>
              </a:rPr>
              <a:t> </a:t>
            </a:r>
            <a:r>
              <a:rPr lang="fr-CA" sz="1200" dirty="0" err="1">
                <a:solidFill>
                  <a:srgbClr val="272727"/>
                </a:solidFill>
                <a:latin typeface="Aleo"/>
                <a:ea typeface="Aleo"/>
                <a:cs typeface="Aleo"/>
                <a:sym typeface="Aleo"/>
              </a:rPr>
              <a:t>thing</a:t>
            </a:r>
            <a:r>
              <a:rPr lang="fr-CA" sz="1200" dirty="0">
                <a:solidFill>
                  <a:srgbClr val="272727"/>
                </a:solidFill>
                <a:latin typeface="Aleo"/>
                <a:ea typeface="Aleo"/>
                <a:cs typeface="Aleo"/>
                <a:sym typeface="Aleo"/>
              </a:rPr>
              <a:t> to </a:t>
            </a:r>
            <a:r>
              <a:rPr lang="fr-CA" sz="1200" dirty="0" err="1">
                <a:solidFill>
                  <a:srgbClr val="272727"/>
                </a:solidFill>
                <a:latin typeface="Aleo"/>
                <a:ea typeface="Aleo"/>
                <a:cs typeface="Aleo"/>
                <a:sym typeface="Aleo"/>
              </a:rPr>
              <a:t>see</a:t>
            </a:r>
            <a:r>
              <a:rPr lang="fr-CA" sz="1200" dirty="0">
                <a:solidFill>
                  <a:srgbClr val="272727"/>
                </a:solidFill>
                <a:latin typeface="Aleo"/>
                <a:ea typeface="Aleo"/>
                <a:cs typeface="Aleo"/>
                <a:sym typeface="Aleo"/>
              </a:rPr>
              <a:t> on campus </a:t>
            </a:r>
            <a:r>
              <a:rPr lang="fr-CA" sz="1200" dirty="0" err="1">
                <a:solidFill>
                  <a:srgbClr val="272727"/>
                </a:solidFill>
                <a:latin typeface="Aleo"/>
                <a:ea typeface="Aleo"/>
                <a:cs typeface="Aleo"/>
                <a:sym typeface="Aleo"/>
              </a:rPr>
              <a:t>is</a:t>
            </a:r>
            <a:r>
              <a:rPr lang="fr-CA" sz="1200" dirty="0">
                <a:solidFill>
                  <a:srgbClr val="272727"/>
                </a:solidFill>
                <a:latin typeface="Aleo"/>
                <a:ea typeface="Aleo"/>
                <a:cs typeface="Aleo"/>
                <a:sym typeface="Aleo"/>
              </a:rPr>
              <a:t> compostable plastic. </a:t>
            </a:r>
            <a:r>
              <a:rPr lang="fr-CA" sz="1200" dirty="0" err="1">
                <a:solidFill>
                  <a:srgbClr val="272727"/>
                </a:solidFill>
                <a:latin typeface="Aleo"/>
                <a:ea typeface="Aleo"/>
                <a:cs typeface="Aleo"/>
                <a:sym typeface="Aleo"/>
              </a:rPr>
              <a:t>These</a:t>
            </a:r>
            <a:r>
              <a:rPr lang="fr-CA" sz="1200" dirty="0">
                <a:solidFill>
                  <a:srgbClr val="272727"/>
                </a:solidFill>
                <a:latin typeface="Aleo"/>
                <a:ea typeface="Aleo"/>
                <a:cs typeface="Aleo"/>
                <a:sym typeface="Aleo"/>
              </a:rPr>
              <a:t> are </a:t>
            </a:r>
            <a:r>
              <a:rPr lang="fr-CA" sz="1200" dirty="0" err="1">
                <a:solidFill>
                  <a:srgbClr val="272727"/>
                </a:solidFill>
                <a:latin typeface="Aleo"/>
                <a:ea typeface="Aleo"/>
                <a:cs typeface="Aleo"/>
                <a:sym typeface="Aleo"/>
              </a:rPr>
              <a:t>labelled</a:t>
            </a:r>
            <a:r>
              <a:rPr lang="fr-CA" sz="1200" dirty="0">
                <a:solidFill>
                  <a:srgbClr val="272727"/>
                </a:solidFill>
                <a:latin typeface="Aleo"/>
                <a:ea typeface="Aleo"/>
                <a:cs typeface="Aleo"/>
                <a:sym typeface="Aleo"/>
              </a:rPr>
              <a:t> #7, </a:t>
            </a:r>
            <a:r>
              <a:rPr lang="fr-CA" sz="1200" dirty="0" err="1">
                <a:solidFill>
                  <a:srgbClr val="272727"/>
                </a:solidFill>
                <a:latin typeface="Aleo"/>
                <a:ea typeface="Aleo"/>
                <a:cs typeface="Aleo"/>
                <a:sym typeface="Aleo"/>
              </a:rPr>
              <a:t>meaning</a:t>
            </a:r>
            <a:r>
              <a:rPr lang="fr-CA" sz="1200" dirty="0">
                <a:solidFill>
                  <a:srgbClr val="272727"/>
                </a:solidFill>
                <a:latin typeface="Aleo"/>
                <a:ea typeface="Aleo"/>
                <a:cs typeface="Aleo"/>
                <a:sym typeface="Aleo"/>
              </a:rPr>
              <a:t> « </a:t>
            </a:r>
            <a:r>
              <a:rPr lang="fr-CA" sz="1200" dirty="0" err="1">
                <a:solidFill>
                  <a:srgbClr val="272727"/>
                </a:solidFill>
                <a:latin typeface="Aleo"/>
                <a:ea typeface="Aleo"/>
                <a:cs typeface="Aleo"/>
                <a:sym typeface="Aleo"/>
              </a:rPr>
              <a:t>other</a:t>
            </a:r>
            <a:r>
              <a:rPr lang="fr-CA" sz="1200" dirty="0">
                <a:solidFill>
                  <a:srgbClr val="272727"/>
                </a:solidFill>
                <a:latin typeface="Aleo"/>
                <a:ea typeface="Aleo"/>
                <a:cs typeface="Aleo"/>
                <a:sym typeface="Aleo"/>
              </a:rPr>
              <a:t> » and </a:t>
            </a:r>
            <a:r>
              <a:rPr lang="fr-CA" sz="1200" dirty="0" err="1">
                <a:solidFill>
                  <a:srgbClr val="272727"/>
                </a:solidFill>
                <a:latin typeface="Aleo"/>
                <a:ea typeface="Aleo"/>
                <a:cs typeface="Aleo"/>
                <a:sym typeface="Aleo"/>
              </a:rPr>
              <a:t>including</a:t>
            </a:r>
            <a:r>
              <a:rPr lang="fr-CA" sz="1200" dirty="0">
                <a:solidFill>
                  <a:srgbClr val="272727"/>
                </a:solidFill>
                <a:latin typeface="Aleo"/>
                <a:ea typeface="Aleo"/>
                <a:cs typeface="Aleo"/>
                <a:sym typeface="Aleo"/>
              </a:rPr>
              <a:t> plant-</a:t>
            </a:r>
            <a:r>
              <a:rPr lang="fr-CA" sz="1200" dirty="0" err="1">
                <a:solidFill>
                  <a:srgbClr val="272727"/>
                </a:solidFill>
                <a:latin typeface="Aleo"/>
                <a:ea typeface="Aleo"/>
                <a:cs typeface="Aleo"/>
                <a:sym typeface="Aleo"/>
              </a:rPr>
              <a:t>based</a:t>
            </a:r>
            <a:r>
              <a:rPr lang="fr-CA" sz="1200" dirty="0">
                <a:solidFill>
                  <a:srgbClr val="272727"/>
                </a:solidFill>
                <a:latin typeface="Aleo"/>
                <a:ea typeface="Aleo"/>
                <a:cs typeface="Aleo"/>
                <a:sym typeface="Aleo"/>
              </a:rPr>
              <a:t> plastics, and </a:t>
            </a:r>
            <a:r>
              <a:rPr lang="fr-CA" sz="1200" dirty="0" err="1">
                <a:solidFill>
                  <a:srgbClr val="272727"/>
                </a:solidFill>
                <a:latin typeface="Aleo"/>
                <a:ea typeface="Aleo"/>
                <a:cs typeface="Aleo"/>
                <a:sym typeface="Aleo"/>
              </a:rPr>
              <a:t>will</a:t>
            </a:r>
            <a:r>
              <a:rPr lang="fr-CA" sz="1200" dirty="0">
                <a:solidFill>
                  <a:srgbClr val="272727"/>
                </a:solidFill>
                <a:latin typeface="Aleo"/>
                <a:ea typeface="Aleo"/>
                <a:cs typeface="Aleo"/>
                <a:sym typeface="Aleo"/>
              </a:rPr>
              <a:t> have a certification of </a:t>
            </a:r>
            <a:r>
              <a:rPr lang="fr-CA" sz="1200" dirty="0" err="1">
                <a:solidFill>
                  <a:srgbClr val="272727"/>
                </a:solidFill>
                <a:latin typeface="Aleo"/>
                <a:ea typeface="Aleo"/>
                <a:cs typeface="Aleo"/>
                <a:sym typeface="Aleo"/>
              </a:rPr>
              <a:t>compostability</a:t>
            </a:r>
            <a:r>
              <a:rPr lang="fr-CA" sz="1200" dirty="0">
                <a:solidFill>
                  <a:srgbClr val="272727"/>
                </a:solidFill>
                <a:latin typeface="Aleo"/>
                <a:ea typeface="Aleo"/>
                <a:cs typeface="Aleo"/>
                <a:sym typeface="Aleo"/>
              </a:rPr>
              <a:t>, in </a:t>
            </a:r>
            <a:r>
              <a:rPr lang="fr-CA" sz="1200" dirty="0" err="1">
                <a:solidFill>
                  <a:srgbClr val="272727"/>
                </a:solidFill>
                <a:latin typeface="Aleo"/>
                <a:ea typeface="Aleo"/>
                <a:cs typeface="Aleo"/>
                <a:sym typeface="Aleo"/>
              </a:rPr>
              <a:t>which</a:t>
            </a:r>
            <a:r>
              <a:rPr lang="fr-CA" sz="1200" dirty="0">
                <a:solidFill>
                  <a:srgbClr val="272727"/>
                </a:solidFill>
                <a:latin typeface="Aleo"/>
                <a:ea typeface="Aleo"/>
                <a:cs typeface="Aleo"/>
                <a:sym typeface="Aleo"/>
              </a:rPr>
              <a:t> case </a:t>
            </a:r>
            <a:r>
              <a:rPr lang="fr-CA" sz="1200" dirty="0" err="1">
                <a:solidFill>
                  <a:srgbClr val="272727"/>
                </a:solidFill>
                <a:latin typeface="Aleo"/>
                <a:ea typeface="Aleo"/>
                <a:cs typeface="Aleo"/>
                <a:sym typeface="Aleo"/>
              </a:rPr>
              <a:t>they</a:t>
            </a:r>
            <a:r>
              <a:rPr lang="fr-CA" sz="1200" dirty="0">
                <a:solidFill>
                  <a:srgbClr val="272727"/>
                </a:solidFill>
                <a:latin typeface="Aleo"/>
                <a:ea typeface="Aleo"/>
                <a:cs typeface="Aleo"/>
                <a:sym typeface="Aleo"/>
              </a:rPr>
              <a:t> can </a:t>
            </a:r>
            <a:r>
              <a:rPr lang="fr-CA" sz="1200" dirty="0" err="1">
                <a:solidFill>
                  <a:srgbClr val="272727"/>
                </a:solidFill>
                <a:latin typeface="Aleo"/>
                <a:ea typeface="Aleo"/>
                <a:cs typeface="Aleo"/>
                <a:sym typeface="Aleo"/>
              </a:rPr>
              <a:t>be</a:t>
            </a:r>
            <a:r>
              <a:rPr lang="fr-CA" sz="1200" dirty="0">
                <a:solidFill>
                  <a:srgbClr val="272727"/>
                </a:solidFill>
                <a:latin typeface="Aleo"/>
                <a:ea typeface="Aleo"/>
                <a:cs typeface="Aleo"/>
                <a:sym typeface="Aleo"/>
              </a:rPr>
              <a:t> put </a:t>
            </a:r>
            <a:r>
              <a:rPr lang="fr-CA" sz="1200" dirty="0" err="1">
                <a:solidFill>
                  <a:srgbClr val="272727"/>
                </a:solidFill>
                <a:latin typeface="Aleo"/>
                <a:ea typeface="Aleo"/>
                <a:cs typeface="Aleo"/>
                <a:sym typeface="Aleo"/>
              </a:rPr>
              <a:t>into</a:t>
            </a:r>
            <a:r>
              <a:rPr lang="fr-CA" sz="1200" dirty="0">
                <a:solidFill>
                  <a:srgbClr val="272727"/>
                </a:solidFill>
                <a:latin typeface="Aleo"/>
                <a:ea typeface="Aleo"/>
                <a:cs typeface="Aleo"/>
                <a:sym typeface="Aleo"/>
              </a:rPr>
              <a:t> the orange </a:t>
            </a:r>
            <a:r>
              <a:rPr lang="fr-CA" sz="1200" dirty="0" err="1">
                <a:solidFill>
                  <a:srgbClr val="272727"/>
                </a:solidFill>
                <a:latin typeface="Aleo"/>
                <a:ea typeface="Aleo"/>
                <a:cs typeface="Aleo"/>
                <a:sym typeface="Aleo"/>
              </a:rPr>
              <a:t>bins</a:t>
            </a:r>
            <a:r>
              <a:rPr lang="fr-CA" sz="1200" dirty="0">
                <a:solidFill>
                  <a:srgbClr val="272727"/>
                </a:solidFill>
                <a:latin typeface="Aleo"/>
                <a:ea typeface="Aleo"/>
                <a:cs typeface="Aleo"/>
                <a:sym typeface="Aleo"/>
              </a:rPr>
              <a:t> at </a:t>
            </a:r>
            <a:r>
              <a:rPr lang="fr-CA" sz="1200" dirty="0" err="1">
                <a:solidFill>
                  <a:srgbClr val="272727"/>
                </a:solidFill>
                <a:latin typeface="Aleo"/>
                <a:ea typeface="Aleo"/>
                <a:cs typeface="Aleo"/>
                <a:sym typeface="Aleo"/>
              </a:rPr>
              <a:t>school</a:t>
            </a:r>
            <a:r>
              <a:rPr lang="fr-CA" sz="1200" dirty="0">
                <a:solidFill>
                  <a:srgbClr val="272727"/>
                </a:solidFill>
                <a:latin typeface="Aleo"/>
                <a:ea typeface="Aleo"/>
                <a:cs typeface="Aleo"/>
                <a:sym typeface="Aleo"/>
              </a:rPr>
              <a:t>. Be </a:t>
            </a:r>
            <a:r>
              <a:rPr lang="fr-CA" sz="1200" dirty="0" err="1">
                <a:solidFill>
                  <a:srgbClr val="272727"/>
                </a:solidFill>
                <a:latin typeface="Aleo"/>
                <a:ea typeface="Aleo"/>
                <a:cs typeface="Aleo"/>
                <a:sym typeface="Aleo"/>
              </a:rPr>
              <a:t>careful</a:t>
            </a:r>
            <a:r>
              <a:rPr lang="fr-CA" sz="1200" dirty="0">
                <a:solidFill>
                  <a:srgbClr val="272727"/>
                </a:solidFill>
                <a:latin typeface="Aleo"/>
                <a:ea typeface="Aleo"/>
                <a:cs typeface="Aleo"/>
                <a:sym typeface="Aleo"/>
              </a:rPr>
              <a:t> </a:t>
            </a:r>
            <a:r>
              <a:rPr lang="fr-CA" sz="1200" dirty="0" err="1">
                <a:solidFill>
                  <a:srgbClr val="272727"/>
                </a:solidFill>
                <a:latin typeface="Aleo"/>
                <a:ea typeface="Aleo"/>
                <a:cs typeface="Aleo"/>
                <a:sym typeface="Aleo"/>
              </a:rPr>
              <a:t>however</a:t>
            </a:r>
            <a:r>
              <a:rPr lang="fr-CA" sz="1200" dirty="0">
                <a:solidFill>
                  <a:srgbClr val="272727"/>
                </a:solidFill>
                <a:latin typeface="Aleo"/>
                <a:ea typeface="Aleo"/>
                <a:cs typeface="Aleo"/>
                <a:sym typeface="Aleo"/>
              </a:rPr>
              <a:t> </a:t>
            </a:r>
            <a:r>
              <a:rPr lang="fr-CA" sz="1200" dirty="0" err="1">
                <a:solidFill>
                  <a:srgbClr val="272727"/>
                </a:solidFill>
                <a:latin typeface="Aleo"/>
                <a:ea typeface="Aleo"/>
                <a:cs typeface="Aleo"/>
                <a:sym typeface="Aleo"/>
              </a:rPr>
              <a:t>that</a:t>
            </a:r>
            <a:r>
              <a:rPr lang="fr-CA" sz="1200" dirty="0">
                <a:solidFill>
                  <a:srgbClr val="272727"/>
                </a:solidFill>
                <a:latin typeface="Aleo"/>
                <a:ea typeface="Aleo"/>
                <a:cs typeface="Aleo"/>
                <a:sym typeface="Aleo"/>
              </a:rPr>
              <a:t> </a:t>
            </a:r>
            <a:r>
              <a:rPr lang="fr-CA" sz="1200" dirty="0" err="1">
                <a:solidFill>
                  <a:srgbClr val="272727"/>
                </a:solidFill>
                <a:latin typeface="Aleo"/>
                <a:ea typeface="Aleo"/>
                <a:cs typeface="Aleo"/>
                <a:sym typeface="Aleo"/>
              </a:rPr>
              <a:t>biodegradable</a:t>
            </a:r>
            <a:r>
              <a:rPr lang="fr-CA" sz="1200" dirty="0">
                <a:solidFill>
                  <a:srgbClr val="272727"/>
                </a:solidFill>
                <a:latin typeface="Aleo"/>
                <a:ea typeface="Aleo"/>
                <a:cs typeface="Aleo"/>
                <a:sym typeface="Aleo"/>
              </a:rPr>
              <a:t> </a:t>
            </a:r>
            <a:r>
              <a:rPr lang="fr-CA" sz="1200" dirty="0" err="1">
                <a:solidFill>
                  <a:srgbClr val="272727"/>
                </a:solidFill>
                <a:latin typeface="Aleo"/>
                <a:ea typeface="Aleo"/>
                <a:cs typeface="Aleo"/>
                <a:sym typeface="Aleo"/>
              </a:rPr>
              <a:t>is</a:t>
            </a:r>
            <a:r>
              <a:rPr lang="fr-CA" sz="1200" dirty="0">
                <a:solidFill>
                  <a:srgbClr val="272727"/>
                </a:solidFill>
                <a:latin typeface="Aleo"/>
                <a:ea typeface="Aleo"/>
                <a:cs typeface="Aleo"/>
                <a:sym typeface="Aleo"/>
              </a:rPr>
              <a:t> not </a:t>
            </a:r>
            <a:r>
              <a:rPr lang="fr-CA" sz="1200" dirty="0" err="1">
                <a:solidFill>
                  <a:srgbClr val="272727"/>
                </a:solidFill>
                <a:latin typeface="Aleo"/>
                <a:ea typeface="Aleo"/>
                <a:cs typeface="Aleo"/>
                <a:sym typeface="Aleo"/>
              </a:rPr>
              <a:t>equivalent</a:t>
            </a:r>
            <a:r>
              <a:rPr lang="fr-CA" sz="1200" dirty="0">
                <a:solidFill>
                  <a:srgbClr val="272727"/>
                </a:solidFill>
                <a:latin typeface="Aleo"/>
                <a:ea typeface="Aleo"/>
                <a:cs typeface="Aleo"/>
                <a:sym typeface="Aleo"/>
              </a:rPr>
              <a:t> to compostable.</a:t>
            </a:r>
            <a:br>
              <a:rPr lang="fr-CA" sz="1200" dirty="0">
                <a:solidFill>
                  <a:srgbClr val="272727"/>
                </a:solidFill>
                <a:latin typeface="Aleo"/>
                <a:ea typeface="Aleo"/>
                <a:cs typeface="Aleo"/>
                <a:sym typeface="Aleo"/>
              </a:rPr>
            </a:br>
            <a:r>
              <a:rPr lang="fr-CA" sz="1200" dirty="0">
                <a:solidFill>
                  <a:srgbClr val="272727"/>
                </a:solidFill>
                <a:latin typeface="Aleo"/>
                <a:ea typeface="Aleo"/>
                <a:cs typeface="Aleo"/>
                <a:sym typeface="Aleo"/>
              </a:rPr>
              <a:t>At home, </a:t>
            </a:r>
            <a:r>
              <a:rPr lang="fr-CA" sz="1200" dirty="0" err="1">
                <a:solidFill>
                  <a:srgbClr val="272727"/>
                </a:solidFill>
                <a:latin typeface="Aleo"/>
                <a:ea typeface="Aleo"/>
                <a:cs typeface="Aleo"/>
                <a:sym typeface="Aleo"/>
              </a:rPr>
              <a:t>it</a:t>
            </a:r>
            <a:r>
              <a:rPr lang="fr-CA" sz="1200" dirty="0">
                <a:solidFill>
                  <a:srgbClr val="272727"/>
                </a:solidFill>
                <a:latin typeface="Aleo"/>
                <a:ea typeface="Aleo"/>
                <a:cs typeface="Aleo"/>
                <a:sym typeface="Aleo"/>
              </a:rPr>
              <a:t> </a:t>
            </a:r>
            <a:r>
              <a:rPr lang="fr-CA" sz="1200" dirty="0" err="1">
                <a:solidFill>
                  <a:srgbClr val="272727"/>
                </a:solidFill>
                <a:latin typeface="Aleo"/>
                <a:ea typeface="Aleo"/>
                <a:cs typeface="Aleo"/>
                <a:sym typeface="Aleo"/>
              </a:rPr>
              <a:t>is</a:t>
            </a:r>
            <a:r>
              <a:rPr lang="fr-CA" sz="1200" dirty="0">
                <a:solidFill>
                  <a:srgbClr val="272727"/>
                </a:solidFill>
                <a:latin typeface="Aleo"/>
                <a:ea typeface="Aleo"/>
                <a:cs typeface="Aleo"/>
                <a:sym typeface="Aleo"/>
              </a:rPr>
              <a:t> </a:t>
            </a:r>
            <a:r>
              <a:rPr lang="fr-CA" sz="1200" dirty="0" err="1">
                <a:solidFill>
                  <a:srgbClr val="272727"/>
                </a:solidFill>
                <a:latin typeface="Aleo"/>
                <a:ea typeface="Aleo"/>
                <a:cs typeface="Aleo"/>
                <a:sym typeface="Aleo"/>
              </a:rPr>
              <a:t>unlikely</a:t>
            </a:r>
            <a:r>
              <a:rPr lang="fr-CA" sz="1200" dirty="0">
                <a:solidFill>
                  <a:srgbClr val="272727"/>
                </a:solidFill>
                <a:latin typeface="Aleo"/>
                <a:ea typeface="Aleo"/>
                <a:cs typeface="Aleo"/>
                <a:sym typeface="Aleo"/>
              </a:rPr>
              <a:t> </a:t>
            </a:r>
            <a:r>
              <a:rPr lang="fr-CA" sz="1200" dirty="0" err="1">
                <a:solidFill>
                  <a:srgbClr val="272727"/>
                </a:solidFill>
                <a:latin typeface="Aleo"/>
                <a:ea typeface="Aleo"/>
                <a:cs typeface="Aleo"/>
                <a:sym typeface="Aleo"/>
              </a:rPr>
              <a:t>that</a:t>
            </a:r>
            <a:r>
              <a:rPr lang="fr-CA" sz="1200" dirty="0">
                <a:solidFill>
                  <a:srgbClr val="272727"/>
                </a:solidFill>
                <a:latin typeface="Aleo"/>
                <a:ea typeface="Aleo"/>
                <a:cs typeface="Aleo"/>
                <a:sym typeface="Aleo"/>
              </a:rPr>
              <a:t> </a:t>
            </a:r>
            <a:r>
              <a:rPr lang="fr-CA" sz="1200" dirty="0" err="1">
                <a:solidFill>
                  <a:srgbClr val="272727"/>
                </a:solidFill>
                <a:latin typeface="Aleo"/>
                <a:ea typeface="Aleo"/>
                <a:cs typeface="Aleo"/>
                <a:sym typeface="Aleo"/>
              </a:rPr>
              <a:t>they</a:t>
            </a:r>
            <a:r>
              <a:rPr lang="fr-CA" sz="1200" dirty="0">
                <a:solidFill>
                  <a:srgbClr val="272727"/>
                </a:solidFill>
                <a:latin typeface="Aleo"/>
                <a:ea typeface="Aleo"/>
                <a:cs typeface="Aleo"/>
                <a:sym typeface="Aleo"/>
              </a:rPr>
              <a:t> </a:t>
            </a:r>
            <a:r>
              <a:rPr lang="fr-CA" sz="1200" dirty="0" err="1">
                <a:solidFill>
                  <a:srgbClr val="272727"/>
                </a:solidFill>
                <a:latin typeface="Aleo"/>
                <a:ea typeface="Aleo"/>
                <a:cs typeface="Aleo"/>
                <a:sym typeface="Aleo"/>
              </a:rPr>
              <a:t>will</a:t>
            </a:r>
            <a:r>
              <a:rPr lang="fr-CA" sz="1200" dirty="0">
                <a:solidFill>
                  <a:srgbClr val="272727"/>
                </a:solidFill>
                <a:latin typeface="Aleo"/>
                <a:ea typeface="Aleo"/>
                <a:cs typeface="Aleo"/>
                <a:sym typeface="Aleo"/>
              </a:rPr>
              <a:t> </a:t>
            </a:r>
            <a:r>
              <a:rPr lang="fr-CA" sz="1200" dirty="0" err="1">
                <a:solidFill>
                  <a:srgbClr val="272727"/>
                </a:solidFill>
                <a:latin typeface="Aleo"/>
                <a:ea typeface="Aleo"/>
                <a:cs typeface="Aleo"/>
                <a:sym typeface="Aleo"/>
              </a:rPr>
              <a:t>be</a:t>
            </a:r>
            <a:r>
              <a:rPr lang="fr-CA" sz="1200" dirty="0">
                <a:solidFill>
                  <a:srgbClr val="272727"/>
                </a:solidFill>
                <a:latin typeface="Aleo"/>
                <a:ea typeface="Aleo"/>
                <a:cs typeface="Aleo"/>
                <a:sym typeface="Aleo"/>
              </a:rPr>
              <a:t> </a:t>
            </a:r>
            <a:r>
              <a:rPr lang="fr-CA" sz="1200" dirty="0" err="1">
                <a:solidFill>
                  <a:srgbClr val="272727"/>
                </a:solidFill>
                <a:latin typeface="Aleo"/>
                <a:ea typeface="Aleo"/>
                <a:cs typeface="Aleo"/>
                <a:sym typeface="Aleo"/>
              </a:rPr>
              <a:t>accepted</a:t>
            </a:r>
            <a:r>
              <a:rPr lang="fr-CA" sz="1200" dirty="0">
                <a:solidFill>
                  <a:srgbClr val="272727"/>
                </a:solidFill>
                <a:latin typeface="Aleo"/>
                <a:ea typeface="Aleo"/>
                <a:cs typeface="Aleo"/>
                <a:sym typeface="Aleo"/>
              </a:rPr>
              <a:t> in the municipal compost program, and </a:t>
            </a:r>
            <a:r>
              <a:rPr lang="fr-CA" sz="1200" dirty="0" err="1">
                <a:solidFill>
                  <a:srgbClr val="272727"/>
                </a:solidFill>
                <a:latin typeface="Aleo"/>
                <a:ea typeface="Aleo"/>
                <a:cs typeface="Aleo"/>
                <a:sym typeface="Aleo"/>
              </a:rPr>
              <a:t>so</a:t>
            </a:r>
            <a:r>
              <a:rPr lang="fr-CA" sz="1200" dirty="0">
                <a:solidFill>
                  <a:srgbClr val="272727"/>
                </a:solidFill>
                <a:latin typeface="Aleo"/>
                <a:ea typeface="Aleo"/>
                <a:cs typeface="Aleo"/>
                <a:sym typeface="Aleo"/>
              </a:rPr>
              <a:t> </a:t>
            </a:r>
            <a:r>
              <a:rPr lang="fr-CA" sz="1200" dirty="0" err="1">
                <a:solidFill>
                  <a:srgbClr val="272727"/>
                </a:solidFill>
                <a:latin typeface="Aleo"/>
                <a:ea typeface="Aleo"/>
                <a:cs typeface="Aleo"/>
                <a:sym typeface="Aleo"/>
              </a:rPr>
              <a:t>it</a:t>
            </a:r>
            <a:r>
              <a:rPr lang="fr-CA" sz="1200" dirty="0">
                <a:solidFill>
                  <a:srgbClr val="272727"/>
                </a:solidFill>
                <a:latin typeface="Aleo"/>
                <a:ea typeface="Aleo"/>
                <a:cs typeface="Aleo"/>
                <a:sym typeface="Aleo"/>
              </a:rPr>
              <a:t> </a:t>
            </a:r>
            <a:r>
              <a:rPr lang="fr-CA" sz="1200" dirty="0" err="1">
                <a:solidFill>
                  <a:srgbClr val="272727"/>
                </a:solidFill>
                <a:latin typeface="Aleo"/>
                <a:ea typeface="Aleo"/>
                <a:cs typeface="Aleo"/>
                <a:sym typeface="Aleo"/>
              </a:rPr>
              <a:t>will</a:t>
            </a:r>
            <a:r>
              <a:rPr lang="fr-CA" sz="1200" dirty="0">
                <a:solidFill>
                  <a:srgbClr val="272727"/>
                </a:solidFill>
                <a:latin typeface="Aleo"/>
                <a:ea typeface="Aleo"/>
                <a:cs typeface="Aleo"/>
                <a:sym typeface="Aleo"/>
              </a:rPr>
              <a:t> </a:t>
            </a:r>
            <a:r>
              <a:rPr lang="fr-CA" sz="1200" dirty="0" err="1">
                <a:solidFill>
                  <a:srgbClr val="272727"/>
                </a:solidFill>
                <a:latin typeface="Aleo"/>
                <a:ea typeface="Aleo"/>
                <a:cs typeface="Aleo"/>
                <a:sym typeface="Aleo"/>
              </a:rPr>
              <a:t>be</a:t>
            </a:r>
            <a:r>
              <a:rPr lang="fr-CA" sz="1200" dirty="0">
                <a:solidFill>
                  <a:srgbClr val="272727"/>
                </a:solidFill>
                <a:latin typeface="Aleo"/>
                <a:ea typeface="Aleo"/>
                <a:cs typeface="Aleo"/>
                <a:sym typeface="Aleo"/>
              </a:rPr>
              <a:t> </a:t>
            </a:r>
            <a:r>
              <a:rPr lang="fr-CA" sz="1200" dirty="0" err="1">
                <a:solidFill>
                  <a:srgbClr val="272727"/>
                </a:solidFill>
                <a:latin typeface="Aleo"/>
                <a:ea typeface="Aleo"/>
                <a:cs typeface="Aleo"/>
                <a:sym typeface="Aleo"/>
              </a:rPr>
              <a:t>better</a:t>
            </a:r>
            <a:r>
              <a:rPr lang="fr-CA" sz="1200" dirty="0">
                <a:solidFill>
                  <a:srgbClr val="272727"/>
                </a:solidFill>
                <a:latin typeface="Aleo"/>
                <a:ea typeface="Aleo"/>
                <a:cs typeface="Aleo"/>
                <a:sym typeface="Aleo"/>
              </a:rPr>
              <a:t> to put </a:t>
            </a:r>
            <a:r>
              <a:rPr lang="fr-CA" sz="1200" dirty="0" err="1">
                <a:solidFill>
                  <a:srgbClr val="272727"/>
                </a:solidFill>
                <a:latin typeface="Aleo"/>
                <a:ea typeface="Aleo"/>
                <a:cs typeface="Aleo"/>
                <a:sym typeface="Aleo"/>
              </a:rPr>
              <a:t>them</a:t>
            </a:r>
            <a:r>
              <a:rPr lang="fr-CA" sz="1200" dirty="0">
                <a:solidFill>
                  <a:srgbClr val="272727"/>
                </a:solidFill>
                <a:latin typeface="Aleo"/>
                <a:ea typeface="Aleo"/>
                <a:cs typeface="Aleo"/>
                <a:sym typeface="Aleo"/>
              </a:rPr>
              <a:t> in the </a:t>
            </a:r>
            <a:r>
              <a:rPr lang="fr-CA" sz="1200" dirty="0" err="1">
                <a:solidFill>
                  <a:srgbClr val="272727"/>
                </a:solidFill>
                <a:latin typeface="Aleo"/>
                <a:ea typeface="Aleo"/>
                <a:cs typeface="Aleo"/>
                <a:sym typeface="Aleo"/>
              </a:rPr>
              <a:t>garbage</a:t>
            </a:r>
            <a:r>
              <a:rPr lang="fr-CA" sz="1200" dirty="0">
                <a:solidFill>
                  <a:srgbClr val="272727"/>
                </a:solidFill>
                <a:latin typeface="Aleo"/>
                <a:ea typeface="Aleo"/>
                <a:cs typeface="Aleo"/>
                <a:sym typeface="Aleo"/>
              </a:rPr>
              <a:t> bin.</a:t>
            </a:r>
            <a:endParaRPr dirty="0"/>
          </a:p>
        </p:txBody>
      </p:sp>
      <p:sp>
        <p:nvSpPr>
          <p:cNvPr id="150" name="Google Shape;150;p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51" name="Google Shape;151;p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64" name="Google Shape;164;p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8.10.2022</a:t>
            </a:r>
            <a:endParaRPr sz="1200" b="0" i="0" u="none" strike="noStrike" cap="none">
              <a:solidFill>
                <a:schemeClr val="dk1"/>
              </a:solidFill>
              <a:latin typeface="Calibri"/>
              <a:ea typeface="Calibri"/>
              <a:cs typeface="Calibri"/>
              <a:sym typeface="Calibri"/>
            </a:endParaRPr>
          </a:p>
        </p:txBody>
      </p:sp>
      <p:sp>
        <p:nvSpPr>
          <p:cNvPr id="165" name="Google Shape;165;p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72727"/>
              </a:buClr>
              <a:buSzPts val="1200"/>
              <a:buFont typeface="Aleo"/>
              <a:buNone/>
            </a:pPr>
            <a:r>
              <a:rPr lang="fr-CA" dirty="0">
                <a:solidFill>
                  <a:srgbClr val="272727"/>
                </a:solidFill>
                <a:latin typeface="Aleo"/>
                <a:sym typeface="Aleo"/>
              </a:rPr>
              <a:t>It can </a:t>
            </a:r>
            <a:r>
              <a:rPr lang="fr-CA" dirty="0" err="1">
                <a:solidFill>
                  <a:srgbClr val="272727"/>
                </a:solidFill>
                <a:latin typeface="Aleo"/>
                <a:sym typeface="Aleo"/>
              </a:rPr>
              <a:t>get</a:t>
            </a:r>
            <a:r>
              <a:rPr lang="fr-CA" dirty="0">
                <a:solidFill>
                  <a:srgbClr val="272727"/>
                </a:solidFill>
                <a:latin typeface="Aleo"/>
                <a:sym typeface="Aleo"/>
              </a:rPr>
              <a:t> a </a:t>
            </a:r>
            <a:r>
              <a:rPr lang="fr-CA" dirty="0" err="1">
                <a:solidFill>
                  <a:srgbClr val="272727"/>
                </a:solidFill>
                <a:latin typeface="Aleo"/>
                <a:sym typeface="Aleo"/>
              </a:rPr>
              <a:t>little</a:t>
            </a:r>
            <a:r>
              <a:rPr lang="fr-CA" dirty="0">
                <a:solidFill>
                  <a:srgbClr val="272727"/>
                </a:solidFill>
                <a:latin typeface="Aleo"/>
                <a:sym typeface="Aleo"/>
              </a:rPr>
              <a:t> </a:t>
            </a:r>
            <a:r>
              <a:rPr lang="fr-CA" dirty="0" err="1">
                <a:solidFill>
                  <a:srgbClr val="272727"/>
                </a:solidFill>
                <a:latin typeface="Aleo"/>
                <a:sym typeface="Aleo"/>
              </a:rPr>
              <a:t>confusing</a:t>
            </a:r>
            <a:r>
              <a:rPr lang="fr-CA" dirty="0">
                <a:solidFill>
                  <a:srgbClr val="272727"/>
                </a:solidFill>
                <a:latin typeface="Aleo"/>
                <a:sym typeface="Aleo"/>
              </a:rPr>
              <a:t> to know how to sort, </a:t>
            </a:r>
            <a:r>
              <a:rPr lang="fr-CA" dirty="0" err="1">
                <a:solidFill>
                  <a:srgbClr val="272727"/>
                </a:solidFill>
                <a:latin typeface="Aleo"/>
                <a:sym typeface="Aleo"/>
              </a:rPr>
              <a:t>especially</a:t>
            </a:r>
            <a:r>
              <a:rPr lang="fr-CA" dirty="0">
                <a:solidFill>
                  <a:srgbClr val="272727"/>
                </a:solidFill>
                <a:latin typeface="Aleo"/>
                <a:sym typeface="Aleo"/>
              </a:rPr>
              <a:t> </a:t>
            </a:r>
            <a:r>
              <a:rPr lang="fr-CA" dirty="0" err="1">
                <a:solidFill>
                  <a:srgbClr val="272727"/>
                </a:solidFill>
                <a:latin typeface="Aleo"/>
                <a:sym typeface="Aleo"/>
              </a:rPr>
              <a:t>because</a:t>
            </a:r>
            <a:r>
              <a:rPr lang="fr-CA" dirty="0">
                <a:solidFill>
                  <a:srgbClr val="272727"/>
                </a:solidFill>
                <a:latin typeface="Aleo"/>
                <a:sym typeface="Aleo"/>
              </a:rPr>
              <a:t> </a:t>
            </a:r>
            <a:r>
              <a:rPr lang="fr-CA" dirty="0" err="1">
                <a:solidFill>
                  <a:srgbClr val="272727"/>
                </a:solidFill>
                <a:latin typeface="Aleo"/>
                <a:sym typeface="Aleo"/>
              </a:rPr>
              <a:t>there</a:t>
            </a:r>
            <a:r>
              <a:rPr lang="fr-CA" dirty="0">
                <a:solidFill>
                  <a:srgbClr val="272727"/>
                </a:solidFill>
                <a:latin typeface="Aleo"/>
                <a:sym typeface="Aleo"/>
              </a:rPr>
              <a:t> </a:t>
            </a:r>
            <a:r>
              <a:rPr lang="fr-CA" dirty="0" err="1">
                <a:solidFill>
                  <a:srgbClr val="272727"/>
                </a:solidFill>
                <a:latin typeface="Aleo"/>
                <a:sym typeface="Aleo"/>
              </a:rPr>
              <a:t>is</a:t>
            </a:r>
            <a:r>
              <a:rPr lang="fr-CA" dirty="0">
                <a:solidFill>
                  <a:srgbClr val="272727"/>
                </a:solidFill>
                <a:latin typeface="Aleo"/>
                <a:sym typeface="Aleo"/>
              </a:rPr>
              <a:t> no </a:t>
            </a:r>
            <a:r>
              <a:rPr lang="fr-CA" dirty="0" err="1">
                <a:solidFill>
                  <a:srgbClr val="272727"/>
                </a:solidFill>
                <a:latin typeface="Aleo"/>
                <a:sym typeface="Aleo"/>
              </a:rPr>
              <a:t>unified</a:t>
            </a:r>
            <a:r>
              <a:rPr lang="fr-CA" dirty="0">
                <a:solidFill>
                  <a:srgbClr val="272727"/>
                </a:solidFill>
                <a:latin typeface="Aleo"/>
                <a:sym typeface="Aleo"/>
              </a:rPr>
              <a:t> standard </a:t>
            </a:r>
            <a:r>
              <a:rPr lang="fr-CA" dirty="0" err="1">
                <a:solidFill>
                  <a:srgbClr val="272727"/>
                </a:solidFill>
                <a:latin typeface="Aleo"/>
                <a:sym typeface="Aleo"/>
              </a:rPr>
              <a:t>across</a:t>
            </a:r>
            <a:r>
              <a:rPr lang="fr-CA" dirty="0">
                <a:solidFill>
                  <a:srgbClr val="272727"/>
                </a:solidFill>
                <a:latin typeface="Aleo"/>
                <a:sym typeface="Aleo"/>
              </a:rPr>
              <a:t> </a:t>
            </a:r>
            <a:r>
              <a:rPr lang="fr-CA" dirty="0" err="1">
                <a:solidFill>
                  <a:srgbClr val="272727"/>
                </a:solidFill>
                <a:latin typeface="Aleo"/>
                <a:sym typeface="Aleo"/>
              </a:rPr>
              <a:t>different</a:t>
            </a:r>
            <a:r>
              <a:rPr lang="fr-CA" dirty="0">
                <a:solidFill>
                  <a:srgbClr val="272727"/>
                </a:solidFill>
                <a:latin typeface="Aleo"/>
                <a:sym typeface="Aleo"/>
              </a:rPr>
              <a:t> </a:t>
            </a:r>
            <a:r>
              <a:rPr lang="fr-CA" dirty="0" err="1">
                <a:solidFill>
                  <a:srgbClr val="272727"/>
                </a:solidFill>
                <a:latin typeface="Aleo"/>
                <a:sym typeface="Aleo"/>
              </a:rPr>
              <a:t>municipalities</a:t>
            </a:r>
            <a:r>
              <a:rPr lang="fr-CA" dirty="0">
                <a:solidFill>
                  <a:srgbClr val="272727"/>
                </a:solidFill>
                <a:latin typeface="Aleo"/>
                <a:sym typeface="Aleo"/>
              </a:rPr>
              <a:t>, but </a:t>
            </a:r>
            <a:r>
              <a:rPr lang="fr-CA" dirty="0" err="1">
                <a:solidFill>
                  <a:srgbClr val="272727"/>
                </a:solidFill>
                <a:latin typeface="Aleo"/>
                <a:sym typeface="Aleo"/>
              </a:rPr>
              <a:t>thankfully</a:t>
            </a:r>
            <a:r>
              <a:rPr lang="fr-CA" dirty="0">
                <a:solidFill>
                  <a:srgbClr val="272727"/>
                </a:solidFill>
                <a:latin typeface="Aleo"/>
                <a:sym typeface="Aleo"/>
              </a:rPr>
              <a:t> </a:t>
            </a:r>
            <a:r>
              <a:rPr lang="fr-CA" dirty="0" err="1">
                <a:solidFill>
                  <a:srgbClr val="272727"/>
                </a:solidFill>
                <a:latin typeface="Aleo"/>
                <a:sym typeface="Aleo"/>
              </a:rPr>
              <a:t>there</a:t>
            </a:r>
            <a:r>
              <a:rPr lang="fr-CA" dirty="0">
                <a:solidFill>
                  <a:srgbClr val="272727"/>
                </a:solidFill>
                <a:latin typeface="Aleo"/>
                <a:sym typeface="Aleo"/>
              </a:rPr>
              <a:t> are </a:t>
            </a:r>
            <a:r>
              <a:rPr lang="fr-CA" dirty="0" err="1">
                <a:solidFill>
                  <a:srgbClr val="272727"/>
                </a:solidFill>
                <a:latin typeface="Aleo"/>
                <a:sym typeface="Aleo"/>
              </a:rPr>
              <a:t>many</a:t>
            </a:r>
            <a:r>
              <a:rPr lang="fr-CA" dirty="0">
                <a:solidFill>
                  <a:srgbClr val="272727"/>
                </a:solidFill>
                <a:latin typeface="Aleo"/>
                <a:sym typeface="Aleo"/>
              </a:rPr>
              <a:t> </a:t>
            </a:r>
            <a:r>
              <a:rPr lang="fr-CA" dirty="0" err="1">
                <a:solidFill>
                  <a:srgbClr val="272727"/>
                </a:solidFill>
                <a:latin typeface="Aleo"/>
                <a:sym typeface="Aleo"/>
              </a:rPr>
              <a:t>resources</a:t>
            </a:r>
            <a:r>
              <a:rPr lang="fr-CA" dirty="0">
                <a:solidFill>
                  <a:srgbClr val="272727"/>
                </a:solidFill>
                <a:latin typeface="Aleo"/>
                <a:sym typeface="Aleo"/>
              </a:rPr>
              <a:t> </a:t>
            </a:r>
            <a:r>
              <a:rPr lang="fr-CA" dirty="0" err="1">
                <a:solidFill>
                  <a:srgbClr val="272727"/>
                </a:solidFill>
                <a:latin typeface="Aleo"/>
                <a:sym typeface="Aleo"/>
              </a:rPr>
              <a:t>you</a:t>
            </a:r>
            <a:r>
              <a:rPr lang="fr-CA" dirty="0">
                <a:solidFill>
                  <a:srgbClr val="272727"/>
                </a:solidFill>
                <a:latin typeface="Aleo"/>
                <a:sym typeface="Aleo"/>
              </a:rPr>
              <a:t> can </a:t>
            </a:r>
            <a:r>
              <a:rPr lang="fr-CA" dirty="0" err="1">
                <a:solidFill>
                  <a:srgbClr val="272727"/>
                </a:solidFill>
                <a:latin typeface="Aleo"/>
                <a:sym typeface="Aleo"/>
              </a:rPr>
              <a:t>turn</a:t>
            </a:r>
            <a:r>
              <a:rPr lang="fr-CA" dirty="0">
                <a:solidFill>
                  <a:srgbClr val="272727"/>
                </a:solidFill>
                <a:latin typeface="Aleo"/>
                <a:sym typeface="Aleo"/>
              </a:rPr>
              <a:t> to. </a:t>
            </a:r>
            <a:r>
              <a:rPr lang="fr-CA" dirty="0" err="1">
                <a:solidFill>
                  <a:srgbClr val="272727"/>
                </a:solidFill>
                <a:latin typeface="Aleo"/>
                <a:sym typeface="Aleo"/>
              </a:rPr>
              <a:t>Recyc</a:t>
            </a:r>
            <a:r>
              <a:rPr lang="fr-CA" dirty="0">
                <a:solidFill>
                  <a:srgbClr val="272727"/>
                </a:solidFill>
                <a:latin typeface="Aleo"/>
                <a:sym typeface="Aleo"/>
              </a:rPr>
              <a:t>-Québec has </a:t>
            </a:r>
            <a:r>
              <a:rPr lang="fr-CA" dirty="0" err="1">
                <a:solidFill>
                  <a:srgbClr val="272727"/>
                </a:solidFill>
                <a:latin typeface="Aleo"/>
                <a:sym typeface="Aleo"/>
              </a:rPr>
              <a:t>developed</a:t>
            </a:r>
            <a:r>
              <a:rPr lang="fr-CA" dirty="0">
                <a:solidFill>
                  <a:srgbClr val="272727"/>
                </a:solidFill>
                <a:latin typeface="Aleo"/>
                <a:sym typeface="Aleo"/>
              </a:rPr>
              <a:t> a </a:t>
            </a:r>
            <a:r>
              <a:rPr lang="fr-CA" dirty="0" err="1">
                <a:solidFill>
                  <a:srgbClr val="272727"/>
                </a:solidFill>
                <a:latin typeface="Aleo"/>
                <a:sym typeface="Aleo"/>
              </a:rPr>
              <a:t>handy</a:t>
            </a:r>
            <a:r>
              <a:rPr lang="fr-CA" dirty="0">
                <a:solidFill>
                  <a:srgbClr val="272727"/>
                </a:solidFill>
                <a:latin typeface="Aleo"/>
                <a:sym typeface="Aleo"/>
              </a:rPr>
              <a:t> application </a:t>
            </a:r>
            <a:r>
              <a:rPr lang="fr-CA" dirty="0" err="1">
                <a:solidFill>
                  <a:srgbClr val="272727"/>
                </a:solidFill>
                <a:latin typeface="Aleo"/>
                <a:sym typeface="Aleo"/>
              </a:rPr>
              <a:t>called</a:t>
            </a:r>
            <a:r>
              <a:rPr lang="fr-CA" dirty="0">
                <a:solidFill>
                  <a:srgbClr val="272727"/>
                </a:solidFill>
                <a:latin typeface="Aleo"/>
                <a:sym typeface="Aleo"/>
              </a:rPr>
              <a:t> « Ça Va Où? », </a:t>
            </a:r>
            <a:r>
              <a:rPr lang="fr-CA" dirty="0" err="1">
                <a:solidFill>
                  <a:srgbClr val="272727"/>
                </a:solidFill>
                <a:latin typeface="Aleo"/>
                <a:sym typeface="Aleo"/>
              </a:rPr>
              <a:t>it</a:t>
            </a:r>
            <a:r>
              <a:rPr lang="fr-CA" dirty="0">
                <a:solidFill>
                  <a:srgbClr val="272727"/>
                </a:solidFill>
                <a:latin typeface="Aleo"/>
                <a:sym typeface="Aleo"/>
              </a:rPr>
              <a:t> </a:t>
            </a:r>
            <a:r>
              <a:rPr lang="fr-CA" dirty="0" err="1">
                <a:solidFill>
                  <a:srgbClr val="272727"/>
                </a:solidFill>
                <a:latin typeface="Aleo"/>
                <a:sym typeface="Aleo"/>
              </a:rPr>
              <a:t>is</a:t>
            </a:r>
            <a:r>
              <a:rPr lang="fr-CA" dirty="0">
                <a:solidFill>
                  <a:srgbClr val="272727"/>
                </a:solidFill>
                <a:latin typeface="Aleo"/>
                <a:sym typeface="Aleo"/>
              </a:rPr>
              <a:t> a </a:t>
            </a:r>
            <a:r>
              <a:rPr lang="fr-CA" dirty="0" err="1">
                <a:solidFill>
                  <a:srgbClr val="272727"/>
                </a:solidFill>
                <a:latin typeface="Aleo"/>
                <a:sym typeface="Aleo"/>
              </a:rPr>
              <a:t>bilingual</a:t>
            </a:r>
            <a:r>
              <a:rPr lang="fr-CA" dirty="0">
                <a:solidFill>
                  <a:srgbClr val="272727"/>
                </a:solidFill>
                <a:latin typeface="Aleo"/>
                <a:sym typeface="Aleo"/>
              </a:rPr>
              <a:t>, location-</a:t>
            </a:r>
            <a:r>
              <a:rPr lang="fr-CA" dirty="0" err="1">
                <a:solidFill>
                  <a:srgbClr val="272727"/>
                </a:solidFill>
                <a:latin typeface="Aleo"/>
                <a:sym typeface="Aleo"/>
              </a:rPr>
              <a:t>based</a:t>
            </a:r>
            <a:r>
              <a:rPr lang="fr-CA" dirty="0">
                <a:solidFill>
                  <a:srgbClr val="272727"/>
                </a:solidFill>
                <a:latin typeface="Aleo"/>
                <a:sym typeface="Aleo"/>
              </a:rPr>
              <a:t> </a:t>
            </a:r>
            <a:r>
              <a:rPr lang="fr-CA" dirty="0" err="1">
                <a:solidFill>
                  <a:srgbClr val="272727"/>
                </a:solidFill>
                <a:latin typeface="Aleo"/>
                <a:sym typeface="Aleo"/>
              </a:rPr>
              <a:t>search</a:t>
            </a:r>
            <a:r>
              <a:rPr lang="fr-CA" dirty="0">
                <a:solidFill>
                  <a:srgbClr val="272727"/>
                </a:solidFill>
                <a:latin typeface="Aleo"/>
                <a:sym typeface="Aleo"/>
              </a:rPr>
              <a:t> engine </a:t>
            </a:r>
            <a:r>
              <a:rPr lang="fr-CA" dirty="0" err="1">
                <a:solidFill>
                  <a:srgbClr val="272727"/>
                </a:solidFill>
                <a:latin typeface="Aleo"/>
                <a:sym typeface="Aleo"/>
              </a:rPr>
              <a:t>where</a:t>
            </a:r>
            <a:r>
              <a:rPr lang="fr-CA" dirty="0">
                <a:solidFill>
                  <a:srgbClr val="272727"/>
                </a:solidFill>
                <a:latin typeface="Aleo"/>
                <a:sym typeface="Aleo"/>
              </a:rPr>
              <a:t> </a:t>
            </a:r>
            <a:r>
              <a:rPr lang="fr-CA" dirty="0" err="1">
                <a:solidFill>
                  <a:srgbClr val="272727"/>
                </a:solidFill>
                <a:latin typeface="Aleo"/>
                <a:sym typeface="Aleo"/>
              </a:rPr>
              <a:t>you</a:t>
            </a:r>
            <a:r>
              <a:rPr lang="fr-CA" dirty="0">
                <a:solidFill>
                  <a:srgbClr val="272727"/>
                </a:solidFill>
                <a:latin typeface="Aleo"/>
                <a:sym typeface="Aleo"/>
              </a:rPr>
              <a:t> can look up </a:t>
            </a:r>
            <a:r>
              <a:rPr lang="fr-CA" dirty="0" err="1">
                <a:solidFill>
                  <a:srgbClr val="272727"/>
                </a:solidFill>
                <a:latin typeface="Aleo"/>
                <a:sym typeface="Aleo"/>
              </a:rPr>
              <a:t>specific</a:t>
            </a:r>
            <a:r>
              <a:rPr lang="fr-CA" dirty="0">
                <a:solidFill>
                  <a:srgbClr val="272727"/>
                </a:solidFill>
                <a:latin typeface="Aleo"/>
                <a:sym typeface="Aleo"/>
              </a:rPr>
              <a:t> </a:t>
            </a:r>
            <a:r>
              <a:rPr lang="fr-CA" dirty="0" err="1">
                <a:solidFill>
                  <a:srgbClr val="272727"/>
                </a:solidFill>
                <a:latin typeface="Aleo"/>
                <a:sym typeface="Aleo"/>
              </a:rPr>
              <a:t>materials</a:t>
            </a:r>
            <a:r>
              <a:rPr lang="fr-CA" dirty="0">
                <a:solidFill>
                  <a:srgbClr val="272727"/>
                </a:solidFill>
                <a:latin typeface="Aleo"/>
                <a:sym typeface="Aleo"/>
              </a:rPr>
              <a:t> and </a:t>
            </a:r>
            <a:r>
              <a:rPr lang="fr-CA" dirty="0" err="1">
                <a:solidFill>
                  <a:srgbClr val="272727"/>
                </a:solidFill>
                <a:latin typeface="Aleo"/>
                <a:sym typeface="Aleo"/>
              </a:rPr>
              <a:t>be</a:t>
            </a:r>
            <a:r>
              <a:rPr lang="fr-CA" dirty="0">
                <a:solidFill>
                  <a:srgbClr val="272727"/>
                </a:solidFill>
                <a:latin typeface="Aleo"/>
                <a:sym typeface="Aleo"/>
              </a:rPr>
              <a:t> </a:t>
            </a:r>
            <a:r>
              <a:rPr lang="fr-CA" dirty="0" err="1">
                <a:solidFill>
                  <a:srgbClr val="272727"/>
                </a:solidFill>
                <a:latin typeface="Aleo"/>
                <a:sym typeface="Aleo"/>
              </a:rPr>
              <a:t>guided</a:t>
            </a:r>
            <a:r>
              <a:rPr lang="fr-CA" dirty="0">
                <a:solidFill>
                  <a:srgbClr val="272727"/>
                </a:solidFill>
                <a:latin typeface="Aleo"/>
                <a:sym typeface="Aleo"/>
              </a:rPr>
              <a:t> on how to sort </a:t>
            </a:r>
            <a:r>
              <a:rPr lang="fr-CA" dirty="0" err="1">
                <a:solidFill>
                  <a:srgbClr val="272727"/>
                </a:solidFill>
                <a:latin typeface="Aleo"/>
                <a:sym typeface="Aleo"/>
              </a:rPr>
              <a:t>them</a:t>
            </a:r>
            <a:r>
              <a:rPr lang="fr-CA" dirty="0">
                <a:solidFill>
                  <a:srgbClr val="272727"/>
                </a:solidFill>
                <a:latin typeface="Aleo"/>
                <a:sym typeface="Aleo"/>
              </a:rPr>
              <a:t> </a:t>
            </a:r>
            <a:r>
              <a:rPr lang="fr-CA" dirty="0" err="1">
                <a:solidFill>
                  <a:srgbClr val="272727"/>
                </a:solidFill>
                <a:latin typeface="Aleo"/>
                <a:sym typeface="Aleo"/>
              </a:rPr>
              <a:t>according</a:t>
            </a:r>
            <a:r>
              <a:rPr lang="fr-CA" dirty="0">
                <a:solidFill>
                  <a:srgbClr val="272727"/>
                </a:solidFill>
                <a:latin typeface="Aleo"/>
                <a:sym typeface="Aleo"/>
              </a:rPr>
              <a:t> to the </a:t>
            </a:r>
            <a:r>
              <a:rPr lang="fr-CA" dirty="0" err="1">
                <a:solidFill>
                  <a:srgbClr val="272727"/>
                </a:solidFill>
                <a:latin typeface="Aleo"/>
                <a:sym typeface="Aleo"/>
              </a:rPr>
              <a:t>rules</a:t>
            </a:r>
            <a:r>
              <a:rPr lang="fr-CA" dirty="0">
                <a:solidFill>
                  <a:srgbClr val="272727"/>
                </a:solidFill>
                <a:latin typeface="Aleo"/>
                <a:sym typeface="Aleo"/>
              </a:rPr>
              <a:t> of </a:t>
            </a:r>
            <a:r>
              <a:rPr lang="fr-CA" dirty="0" err="1">
                <a:solidFill>
                  <a:srgbClr val="272727"/>
                </a:solidFill>
                <a:latin typeface="Aleo"/>
                <a:sym typeface="Aleo"/>
              </a:rPr>
              <a:t>your</a:t>
            </a:r>
            <a:r>
              <a:rPr lang="fr-CA" dirty="0">
                <a:solidFill>
                  <a:srgbClr val="272727"/>
                </a:solidFill>
                <a:latin typeface="Aleo"/>
                <a:sym typeface="Aleo"/>
              </a:rPr>
              <a:t> </a:t>
            </a:r>
            <a:r>
              <a:rPr lang="fr-CA" dirty="0" err="1">
                <a:solidFill>
                  <a:srgbClr val="272727"/>
                </a:solidFill>
                <a:latin typeface="Aleo"/>
                <a:sym typeface="Aleo"/>
              </a:rPr>
              <a:t>municipality</a:t>
            </a:r>
            <a:r>
              <a:rPr lang="fr-CA" dirty="0">
                <a:solidFill>
                  <a:srgbClr val="272727"/>
                </a:solidFill>
                <a:latin typeface="Aleo"/>
                <a:sym typeface="Aleo"/>
              </a:rPr>
              <a:t>. There are </a:t>
            </a:r>
            <a:r>
              <a:rPr lang="fr-CA" dirty="0" err="1">
                <a:solidFill>
                  <a:srgbClr val="272727"/>
                </a:solidFill>
                <a:latin typeface="Aleo"/>
                <a:sym typeface="Aleo"/>
              </a:rPr>
              <a:t>also</a:t>
            </a:r>
            <a:r>
              <a:rPr lang="fr-CA" dirty="0">
                <a:solidFill>
                  <a:srgbClr val="272727"/>
                </a:solidFill>
                <a:latin typeface="Aleo"/>
                <a:sym typeface="Aleo"/>
              </a:rPr>
              <a:t> local </a:t>
            </a:r>
            <a:r>
              <a:rPr lang="fr-CA" dirty="0" err="1">
                <a:solidFill>
                  <a:srgbClr val="272727"/>
                </a:solidFill>
                <a:latin typeface="Aleo"/>
                <a:sym typeface="Aleo"/>
              </a:rPr>
              <a:t>Éco-quartiers</a:t>
            </a:r>
            <a:r>
              <a:rPr lang="fr-CA" dirty="0">
                <a:solidFill>
                  <a:srgbClr val="272727"/>
                </a:solidFill>
                <a:latin typeface="Aleo"/>
                <a:sym typeface="Aleo"/>
              </a:rPr>
              <a:t> and </a:t>
            </a:r>
            <a:r>
              <a:rPr lang="fr-CA" dirty="0" err="1">
                <a:solidFill>
                  <a:srgbClr val="272727"/>
                </a:solidFill>
                <a:latin typeface="Aleo"/>
                <a:sym typeface="Aleo"/>
              </a:rPr>
              <a:t>community</a:t>
            </a:r>
            <a:r>
              <a:rPr lang="fr-CA" dirty="0">
                <a:solidFill>
                  <a:srgbClr val="272727"/>
                </a:solidFill>
                <a:latin typeface="Aleo"/>
                <a:sym typeface="Aleo"/>
              </a:rPr>
              <a:t> </a:t>
            </a:r>
            <a:r>
              <a:rPr lang="fr-CA" dirty="0" err="1">
                <a:solidFill>
                  <a:srgbClr val="272727"/>
                </a:solidFill>
                <a:latin typeface="Aleo"/>
                <a:sym typeface="Aleo"/>
              </a:rPr>
              <a:t>composting</a:t>
            </a:r>
            <a:r>
              <a:rPr lang="fr-CA" dirty="0">
                <a:solidFill>
                  <a:srgbClr val="272727"/>
                </a:solidFill>
                <a:latin typeface="Aleo"/>
                <a:sym typeface="Aleo"/>
              </a:rPr>
              <a:t> sites </a:t>
            </a:r>
            <a:r>
              <a:rPr lang="fr-CA" dirty="0" err="1">
                <a:solidFill>
                  <a:srgbClr val="272727"/>
                </a:solidFill>
                <a:latin typeface="Aleo"/>
                <a:sym typeface="Aleo"/>
              </a:rPr>
              <a:t>you</a:t>
            </a:r>
            <a:r>
              <a:rPr lang="fr-CA" dirty="0">
                <a:solidFill>
                  <a:srgbClr val="272727"/>
                </a:solidFill>
                <a:latin typeface="Aleo"/>
                <a:sym typeface="Aleo"/>
              </a:rPr>
              <a:t> can </a:t>
            </a:r>
            <a:r>
              <a:rPr lang="fr-CA" dirty="0" err="1">
                <a:solidFill>
                  <a:srgbClr val="272727"/>
                </a:solidFill>
                <a:latin typeface="Aleo"/>
                <a:sym typeface="Aleo"/>
              </a:rPr>
              <a:t>turn</a:t>
            </a:r>
            <a:r>
              <a:rPr lang="fr-CA" dirty="0">
                <a:solidFill>
                  <a:srgbClr val="272727"/>
                </a:solidFill>
                <a:latin typeface="Aleo"/>
                <a:sym typeface="Aleo"/>
              </a:rPr>
              <a:t> to for more information.</a:t>
            </a:r>
            <a:endParaRPr dirty="0"/>
          </a:p>
        </p:txBody>
      </p:sp>
      <p:sp>
        <p:nvSpPr>
          <p:cNvPr id="167" name="Google Shape;167;p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68" name="Google Shape;168;p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Calibri"/>
              <a:ea typeface="Calibri"/>
              <a:cs typeface="Calibri"/>
              <a:sym typeface="Calibri"/>
            </a:endParaRPr>
          </a:p>
        </p:txBody>
      </p:sp>
      <p:sp>
        <p:nvSpPr>
          <p:cNvPr id="180" name="Google Shape;180;p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8.10.2022</a:t>
            </a:r>
            <a:endParaRPr sz="1200" b="0" i="0" u="none" strike="noStrike" cap="none">
              <a:solidFill>
                <a:srgbClr val="000000"/>
              </a:solidFill>
              <a:latin typeface="Calibri"/>
              <a:ea typeface="Calibri"/>
              <a:cs typeface="Calibri"/>
              <a:sym typeface="Calibri"/>
            </a:endParaRPr>
          </a:p>
        </p:txBody>
      </p:sp>
      <p:sp>
        <p:nvSpPr>
          <p:cNvPr id="181" name="Google Shape;181;p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That's everything, if you have any questions right now, I would be happy to answer them,  if not please feel free to reach out to us online. Thank you for your time! </a:t>
            </a:r>
            <a:endParaRPr dirty="0"/>
          </a:p>
        </p:txBody>
      </p:sp>
      <p:sp>
        <p:nvSpPr>
          <p:cNvPr id="183" name="Google Shape;183;p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Calibri"/>
              <a:ea typeface="Calibri"/>
              <a:cs typeface="Calibri"/>
              <a:sym typeface="Calibri"/>
            </a:endParaRPr>
          </a:p>
        </p:txBody>
      </p:sp>
      <p:sp>
        <p:nvSpPr>
          <p:cNvPr id="184" name="Google Shape;184;p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8"/>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9"/>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9"/>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
        <p:cNvGrpSpPr/>
        <p:nvPr/>
      </p:nvGrpSpPr>
      <p:grpSpPr>
        <a:xfrm>
          <a:off x="0" y="0"/>
          <a:ext cx="0" cy="0"/>
          <a:chOff x="0" y="0"/>
          <a:chExt cx="0" cy="0"/>
        </a:xfrm>
      </p:grpSpPr>
      <p:sp>
        <p:nvSpPr>
          <p:cNvPr id="20" name="Google Shape;20;p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
        <p:cNvGrpSpPr/>
        <p:nvPr/>
      </p:nvGrpSpPr>
      <p:grpSpPr>
        <a:xfrm>
          <a:off x="0" y="0"/>
          <a:ext cx="0" cy="0"/>
          <a:chOff x="0" y="0"/>
          <a:chExt cx="0" cy="0"/>
        </a:xfrm>
      </p:grpSpPr>
      <p:sp>
        <p:nvSpPr>
          <p:cNvPr id="25" name="Google Shape;25;p1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1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7" name="Google Shape;27;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1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 name="Google Shape;33;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1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9" name="Google Shape;39;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5" name="Google Shape;45;p1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6" name="Google Shape;46;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2" name="Google Shape;52;p1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3" name="Google Shape;53;p1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4" name="Google Shape;54;p1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5" name="Google Shape;55;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7"/>
          <p:cNvSpPr>
            <a:spLocks noGrp="1"/>
          </p:cNvSpPr>
          <p:nvPr>
            <p:ph type="pic" idx="2"/>
          </p:nvPr>
        </p:nvSpPr>
        <p:spPr>
          <a:xfrm>
            <a:off x="1792288" y="612775"/>
            <a:ext cx="5486400" cy="4114800"/>
          </a:xfrm>
          <a:prstGeom prst="rect">
            <a:avLst/>
          </a:prstGeom>
          <a:noFill/>
          <a:ln>
            <a:noFill/>
          </a:ln>
        </p:spPr>
      </p:sp>
      <p:sp>
        <p:nvSpPr>
          <p:cNvPr id="68" name="Google Shape;68;p1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11" Type="http://schemas.openxmlformats.org/officeDocument/2006/relationships/image" Target="../media/image9.sv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0.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38.svg"/><Relationship Id="rId26" Type="http://schemas.openxmlformats.org/officeDocument/2006/relationships/image" Target="../media/image46.svg"/><Relationship Id="rId3" Type="http://schemas.openxmlformats.org/officeDocument/2006/relationships/image" Target="../media/image24.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notesSlide" Target="../notesSlides/notesSlide6.xml"/><Relationship Id="rId16" Type="http://schemas.openxmlformats.org/officeDocument/2006/relationships/image" Target="../media/image36.svg"/><Relationship Id="rId20" Type="http://schemas.openxmlformats.org/officeDocument/2006/relationships/image" Target="../media/image40.sv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svg"/><Relationship Id="rId5" Type="http://schemas.openxmlformats.org/officeDocument/2006/relationships/image" Target="../media/image10.png"/><Relationship Id="rId15" Type="http://schemas.openxmlformats.org/officeDocument/2006/relationships/image" Target="../media/image35.png"/><Relationship Id="rId23" Type="http://schemas.openxmlformats.org/officeDocument/2006/relationships/image" Target="../media/image43.png"/><Relationship Id="rId10" Type="http://schemas.openxmlformats.org/officeDocument/2006/relationships/image" Target="../media/image30.svg"/><Relationship Id="rId19" Type="http://schemas.openxmlformats.org/officeDocument/2006/relationships/image" Target="../media/image39.png"/><Relationship Id="rId4" Type="http://schemas.openxmlformats.org/officeDocument/2006/relationships/image" Target="../media/image25.svg"/><Relationship Id="rId9" Type="http://schemas.openxmlformats.org/officeDocument/2006/relationships/image" Target="../media/image29.png"/><Relationship Id="rId14" Type="http://schemas.openxmlformats.org/officeDocument/2006/relationships/image" Target="../media/image34.svg"/><Relationship Id="rId22"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DEF"/>
        </a:solidFill>
        <a:effectLst/>
      </p:bgPr>
    </p:bg>
    <p:spTree>
      <p:nvGrpSpPr>
        <p:cNvPr id="1" name="Shape 91"/>
        <p:cNvGrpSpPr/>
        <p:nvPr/>
      </p:nvGrpSpPr>
      <p:grpSpPr>
        <a:xfrm>
          <a:off x="0" y="0"/>
          <a:ext cx="0" cy="0"/>
          <a:chOff x="0" y="0"/>
          <a:chExt cx="0" cy="0"/>
        </a:xfrm>
      </p:grpSpPr>
      <p:sp>
        <p:nvSpPr>
          <p:cNvPr id="3" name="Wave 2">
            <a:extLst>
              <a:ext uri="{FF2B5EF4-FFF2-40B4-BE49-F238E27FC236}">
                <a16:creationId xmlns:a16="http://schemas.microsoft.com/office/drawing/2014/main" id="{3DFAE9B7-3A2C-9D48-8C0F-DD9B7DD37D1D}"/>
              </a:ext>
            </a:extLst>
          </p:cNvPr>
          <p:cNvSpPr/>
          <p:nvPr/>
        </p:nvSpPr>
        <p:spPr>
          <a:xfrm flipV="1">
            <a:off x="-2837046" y="7467033"/>
            <a:ext cx="24161293" cy="7116747"/>
          </a:xfrm>
          <a:prstGeom prst="wave">
            <a:avLst/>
          </a:prstGeom>
          <a:solidFill>
            <a:srgbClr val="B96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Google Shape;95;p1">
            <a:extLst>
              <a:ext uri="{FF2B5EF4-FFF2-40B4-BE49-F238E27FC236}">
                <a16:creationId xmlns:a16="http://schemas.microsoft.com/office/drawing/2014/main" id="{DEB8A311-478E-1673-F694-954DE8619A8C}"/>
              </a:ext>
            </a:extLst>
          </p:cNvPr>
          <p:cNvSpPr/>
          <p:nvPr/>
        </p:nvSpPr>
        <p:spPr>
          <a:xfrm>
            <a:off x="14805660" y="9530797"/>
            <a:ext cx="2710418" cy="438127"/>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BC78">
              <a:alpha val="1921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
          <p:cNvSpPr/>
          <p:nvPr/>
        </p:nvSpPr>
        <p:spPr>
          <a:xfrm>
            <a:off x="697462" y="9488581"/>
            <a:ext cx="4055116" cy="438127"/>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BC78">
              <a:alpha val="1921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4400"/>
              <a:buFont typeface="Calibri"/>
              <a:buNone/>
            </a:pPr>
            <a:r>
              <a:rPr lang="en-US"/>
              <a:t>Introduction</a:t>
            </a:r>
            <a:endParaRPr/>
          </a:p>
        </p:txBody>
      </p:sp>
      <p:pic>
        <p:nvPicPr>
          <p:cNvPr id="100" name="Google Shape;100;p1" descr="Concordia Student Union"/>
          <p:cNvPicPr preferRelativeResize="0"/>
          <p:nvPr/>
        </p:nvPicPr>
        <p:blipFill rotWithShape="1">
          <a:blip r:embed="rId3">
            <a:alphaModFix/>
          </a:blip>
          <a:srcRect/>
          <a:stretch/>
        </p:blipFill>
        <p:spPr>
          <a:xfrm>
            <a:off x="5924176" y="7550820"/>
            <a:ext cx="3756660" cy="1314831"/>
          </a:xfrm>
          <a:prstGeom prst="rect">
            <a:avLst/>
          </a:prstGeom>
          <a:noFill/>
          <a:ln>
            <a:noFill/>
          </a:ln>
        </p:spPr>
      </p:pic>
      <p:pic>
        <p:nvPicPr>
          <p:cNvPr id="101" name="Google Shape;101;p1" descr="Graduate Students' Association, Concordia University "/>
          <p:cNvPicPr preferRelativeResize="0"/>
          <p:nvPr/>
        </p:nvPicPr>
        <p:blipFill rotWithShape="1">
          <a:blip r:embed="rId4">
            <a:alphaModFix/>
          </a:blip>
          <a:srcRect l="-487" t="17977" r="487" b="30823"/>
          <a:stretch/>
        </p:blipFill>
        <p:spPr>
          <a:xfrm>
            <a:off x="10344356" y="7467033"/>
            <a:ext cx="2895324" cy="1482406"/>
          </a:xfrm>
          <a:prstGeom prst="rect">
            <a:avLst/>
          </a:prstGeom>
          <a:noFill/>
          <a:ln>
            <a:noFill/>
          </a:ln>
        </p:spPr>
      </p:pic>
      <p:sp>
        <p:nvSpPr>
          <p:cNvPr id="2" name="Freeform 5">
            <a:extLst>
              <a:ext uri="{FF2B5EF4-FFF2-40B4-BE49-F238E27FC236}">
                <a16:creationId xmlns:a16="http://schemas.microsoft.com/office/drawing/2014/main" id="{B8E09128-3B63-23DA-41E6-3060483B0486}"/>
              </a:ext>
            </a:extLst>
          </p:cNvPr>
          <p:cNvSpPr/>
          <p:nvPr/>
        </p:nvSpPr>
        <p:spPr>
          <a:xfrm>
            <a:off x="15461850" y="7665153"/>
            <a:ext cx="1398038" cy="2179528"/>
          </a:xfrm>
          <a:custGeom>
            <a:avLst/>
            <a:gdLst/>
            <a:ahLst/>
            <a:cxnLst/>
            <a:rect l="l" t="t" r="r" b="b"/>
            <a:pathLst>
              <a:path w="11664181" h="18184350">
                <a:moveTo>
                  <a:pt x="0" y="0"/>
                </a:moveTo>
                <a:lnTo>
                  <a:pt x="11664181" y="0"/>
                </a:lnTo>
                <a:lnTo>
                  <a:pt x="11664181" y="18184350"/>
                </a:lnTo>
                <a:lnTo>
                  <a:pt x="0" y="18184350"/>
                </a:lnTo>
                <a:lnTo>
                  <a:pt x="0" y="0"/>
                </a:lnTo>
                <a:close/>
              </a:path>
            </a:pathLst>
          </a:custGeom>
          <a:blipFill>
            <a:blip r:embed="rId5">
              <a:extLst>
                <a:ext uri="{96DAC541-7B7A-43D3-8B79-37D633B846F1}">
                  <asvg:svgBlip xmlns:asvg="http://schemas.microsoft.com/office/drawing/2016/SVG/main" r:embed="rId6"/>
                </a:ext>
              </a:extLst>
            </a:blip>
            <a:stretch>
              <a:fillRect r="-170487"/>
            </a:stretch>
          </a:blipFill>
        </p:spPr>
        <p:txBody>
          <a:bodyPr/>
          <a:lstStyle/>
          <a:p>
            <a:endParaRPr lang="en-CA"/>
          </a:p>
        </p:txBody>
      </p:sp>
      <p:pic>
        <p:nvPicPr>
          <p:cNvPr id="16" name="Graphic 15">
            <a:extLst>
              <a:ext uri="{FF2B5EF4-FFF2-40B4-BE49-F238E27FC236}">
                <a16:creationId xmlns:a16="http://schemas.microsoft.com/office/drawing/2014/main" id="{7FBCE367-A447-CF6C-A535-44B4CACB01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3708" y="2985282"/>
            <a:ext cx="3384105" cy="6593170"/>
          </a:xfrm>
          <a:prstGeom prst="rect">
            <a:avLst/>
          </a:prstGeom>
        </p:spPr>
      </p:pic>
      <p:pic>
        <p:nvPicPr>
          <p:cNvPr id="6" name="Picture 5" descr="A brown recycle bin full of food&#10;&#10;Description automatically generated with low confidence">
            <a:extLst>
              <a:ext uri="{FF2B5EF4-FFF2-40B4-BE49-F238E27FC236}">
                <a16:creationId xmlns:a16="http://schemas.microsoft.com/office/drawing/2014/main" id="{53F88FCA-18FB-EBDA-8D52-E92A892B52B0}"/>
              </a:ext>
            </a:extLst>
          </p:cNvPr>
          <p:cNvPicPr>
            <a:picLocks noChangeAspect="1"/>
          </p:cNvPicPr>
          <p:nvPr/>
        </p:nvPicPr>
        <p:blipFill>
          <a:blip r:embed="rId9"/>
          <a:stretch>
            <a:fillRect/>
          </a:stretch>
        </p:blipFill>
        <p:spPr>
          <a:xfrm>
            <a:off x="2324772" y="6520204"/>
            <a:ext cx="1779498" cy="3229657"/>
          </a:xfrm>
          <a:prstGeom prst="rect">
            <a:avLst/>
          </a:prstGeom>
        </p:spPr>
      </p:pic>
      <p:pic>
        <p:nvPicPr>
          <p:cNvPr id="10" name="Graphic 9">
            <a:extLst>
              <a:ext uri="{FF2B5EF4-FFF2-40B4-BE49-F238E27FC236}">
                <a16:creationId xmlns:a16="http://schemas.microsoft.com/office/drawing/2014/main" id="{84D5E402-45C5-8CD6-A76B-AC9101F26281}"/>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35265" r="-9090"/>
          <a:stretch/>
        </p:blipFill>
        <p:spPr>
          <a:xfrm>
            <a:off x="4436940" y="224574"/>
            <a:ext cx="10908000" cy="8514354"/>
          </a:xfrm>
          <a:prstGeom prst="rect">
            <a:avLst/>
          </a:prstGeom>
        </p:spPr>
      </p:pic>
    </p:spTree>
    <p:extLst>
      <p:ext uri="{BB962C8B-B14F-4D97-AF65-F5344CB8AC3E}">
        <p14:creationId xmlns:p14="http://schemas.microsoft.com/office/powerpoint/2010/main" val="3567701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DEF"/>
        </a:solidFill>
        <a:effectLst/>
      </p:bgPr>
    </p:bg>
    <p:spTree>
      <p:nvGrpSpPr>
        <p:cNvPr id="1" name="Shape 116"/>
        <p:cNvGrpSpPr/>
        <p:nvPr/>
      </p:nvGrpSpPr>
      <p:grpSpPr>
        <a:xfrm>
          <a:off x="0" y="0"/>
          <a:ext cx="0" cy="0"/>
          <a:chOff x="0" y="0"/>
          <a:chExt cx="0" cy="0"/>
        </a:xfrm>
      </p:grpSpPr>
      <p:sp>
        <p:nvSpPr>
          <p:cNvPr id="14" name="Rectangle 13">
            <a:extLst>
              <a:ext uri="{FF2B5EF4-FFF2-40B4-BE49-F238E27FC236}">
                <a16:creationId xmlns:a16="http://schemas.microsoft.com/office/drawing/2014/main" id="{FD86E52E-0AD1-598B-6F90-CA7C5E2D01D8}"/>
              </a:ext>
            </a:extLst>
          </p:cNvPr>
          <p:cNvSpPr/>
          <p:nvPr/>
        </p:nvSpPr>
        <p:spPr>
          <a:xfrm>
            <a:off x="13767058" y="1777666"/>
            <a:ext cx="3507256" cy="5154931"/>
          </a:xfrm>
          <a:prstGeom prst="rect">
            <a:avLst/>
          </a:prstGeom>
          <a:solidFill>
            <a:srgbClr val="F9EC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2C8053A8-ABDB-A226-FBE7-30CB897BC2E3}"/>
              </a:ext>
            </a:extLst>
          </p:cNvPr>
          <p:cNvSpPr/>
          <p:nvPr/>
        </p:nvSpPr>
        <p:spPr>
          <a:xfrm>
            <a:off x="9503193" y="1777667"/>
            <a:ext cx="3507256" cy="5154931"/>
          </a:xfrm>
          <a:prstGeom prst="rect">
            <a:avLst/>
          </a:prstGeom>
          <a:solidFill>
            <a:srgbClr val="F9EC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410C39EA-75DE-83CD-9B9C-EB46B5BDD122}"/>
              </a:ext>
            </a:extLst>
          </p:cNvPr>
          <p:cNvSpPr/>
          <p:nvPr/>
        </p:nvSpPr>
        <p:spPr>
          <a:xfrm>
            <a:off x="5255170" y="1765434"/>
            <a:ext cx="3507256" cy="5154931"/>
          </a:xfrm>
          <a:prstGeom prst="rect">
            <a:avLst/>
          </a:prstGeom>
          <a:solidFill>
            <a:srgbClr val="F9EC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6F057EF0-0181-F4ED-695E-836DE09A3517}"/>
              </a:ext>
            </a:extLst>
          </p:cNvPr>
          <p:cNvSpPr/>
          <p:nvPr/>
        </p:nvSpPr>
        <p:spPr>
          <a:xfrm>
            <a:off x="1053900" y="1744903"/>
            <a:ext cx="3507256" cy="5154931"/>
          </a:xfrm>
          <a:prstGeom prst="rect">
            <a:avLst/>
          </a:prstGeom>
          <a:solidFill>
            <a:srgbClr val="F9EC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8" name="Google Shape;118;p3"/>
          <p:cNvSpPr txBox="1">
            <a:spLocks noGrp="1"/>
          </p:cNvSpPr>
          <p:nvPr>
            <p:ph type="title"/>
          </p:nvPr>
        </p:nvSpPr>
        <p:spPr>
          <a:xfrm>
            <a:off x="-914906" y="308343"/>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B9664C"/>
              </a:buClr>
              <a:buSzPts val="7200"/>
              <a:buFont typeface="Aleo"/>
              <a:buNone/>
            </a:pPr>
            <a:r>
              <a:rPr lang="en-US" sz="7200" b="1" dirty="0">
                <a:solidFill>
                  <a:srgbClr val="B9664C"/>
                </a:solidFill>
                <a:latin typeface="Philosopher" panose="02000503000000020004" pitchFamily="2" charset="0"/>
                <a:ea typeface="Aleo"/>
                <a:cs typeface="Aleo"/>
                <a:sym typeface="Aleo"/>
              </a:rPr>
              <a:t>Cheat Sheet</a:t>
            </a:r>
            <a:endParaRPr sz="6600" b="1" i="0" u="none" strike="noStrike" cap="none" dirty="0">
              <a:solidFill>
                <a:srgbClr val="B9664C"/>
              </a:solidFill>
              <a:latin typeface="Philosopher" panose="02000503000000020004" pitchFamily="2" charset="0"/>
              <a:ea typeface="Heebo"/>
              <a:cs typeface="Heebo"/>
              <a:sym typeface="Heebo"/>
            </a:endParaRPr>
          </a:p>
        </p:txBody>
      </p:sp>
      <p:sp>
        <p:nvSpPr>
          <p:cNvPr id="119" name="Google Shape;119;p3" descr="Compost"/>
          <p:cNvSpPr txBox="1"/>
          <p:nvPr/>
        </p:nvSpPr>
        <p:spPr>
          <a:xfrm>
            <a:off x="1896086" y="6792143"/>
            <a:ext cx="3658609" cy="689420"/>
          </a:xfrm>
          <a:prstGeom prst="rect">
            <a:avLst/>
          </a:prstGeom>
          <a:noFill/>
          <a:ln>
            <a:noFill/>
          </a:ln>
        </p:spPr>
        <p:txBody>
          <a:bodyPr spcFirstLastPara="1" wrap="square" lIns="0" tIns="0" rIns="0" bIns="0" anchor="t" anchorCtr="0">
            <a:spAutoFit/>
          </a:bodyPr>
          <a:lstStyle/>
          <a:p>
            <a:pPr marL="0" marR="0" lvl="0" indent="0" rtl="0">
              <a:lnSpc>
                <a:spcPct val="160000"/>
              </a:lnSpc>
              <a:spcBef>
                <a:spcPts val="0"/>
              </a:spcBef>
              <a:spcAft>
                <a:spcPts val="0"/>
              </a:spcAft>
              <a:buNone/>
            </a:pPr>
            <a:r>
              <a:rPr lang="en-US" sz="2800" b="1" i="0" u="none" strike="noStrike" cap="none" dirty="0">
                <a:solidFill>
                  <a:srgbClr val="B9664C"/>
                </a:solidFill>
                <a:latin typeface="Philosopher" panose="02000503000000020004" pitchFamily="2" charset="0"/>
                <a:ea typeface="Aleo"/>
                <a:cs typeface="Aleo"/>
                <a:sym typeface="Aleo"/>
              </a:rPr>
              <a:t>COMPOST</a:t>
            </a:r>
            <a:endParaRPr sz="1600" b="1" dirty="0">
              <a:solidFill>
                <a:srgbClr val="B9664C"/>
              </a:solidFill>
              <a:latin typeface="Philosopher" panose="02000503000000020004" pitchFamily="2" charset="0"/>
            </a:endParaRPr>
          </a:p>
        </p:txBody>
      </p:sp>
      <p:sp>
        <p:nvSpPr>
          <p:cNvPr id="120" name="Google Shape;120;p3" descr="Any food waste&#10;Soiled paper (e.g. plates, napkins)&#10;Soiled cardboard (e.g. pizza boxes)&#10;"/>
          <p:cNvSpPr txBox="1"/>
          <p:nvPr/>
        </p:nvSpPr>
        <p:spPr>
          <a:xfrm>
            <a:off x="228880" y="7694971"/>
            <a:ext cx="4801076" cy="1910779"/>
          </a:xfrm>
          <a:prstGeom prst="rect">
            <a:avLst/>
          </a:prstGeom>
          <a:noFill/>
          <a:ln>
            <a:noFill/>
          </a:ln>
        </p:spPr>
        <p:txBody>
          <a:bodyPr spcFirstLastPara="1" wrap="square" lIns="0" tIns="0" rIns="0" bIns="0" anchor="t" anchorCtr="0">
            <a:spAutoFit/>
          </a:bodyPr>
          <a:lstStyle/>
          <a:p>
            <a:pPr marL="552397" marR="0" lvl="1" indent="-342900" algn="l" rtl="0">
              <a:lnSpc>
                <a:spcPct val="160051"/>
              </a:lnSpc>
              <a:spcBef>
                <a:spcPts val="0"/>
              </a:spcBef>
              <a:spcAft>
                <a:spcPts val="0"/>
              </a:spcAft>
              <a:buClr>
                <a:srgbClr val="FFFFFF"/>
              </a:buClr>
              <a:buSzPts val="1940"/>
              <a:buFont typeface="Arial" panose="020B0604020202020204" pitchFamily="34" charset="0"/>
              <a:buChar char="•"/>
            </a:pPr>
            <a:r>
              <a:rPr lang="en-US" sz="1940" b="0" i="0" u="none" strike="noStrike" cap="none" dirty="0">
                <a:solidFill>
                  <a:srgbClr val="B9664C"/>
                </a:solidFill>
                <a:latin typeface="Poppins" panose="00000500000000000000" pitchFamily="2" charset="0"/>
                <a:ea typeface="Arbutus Slab"/>
                <a:cs typeface="Poppins" panose="00000500000000000000" pitchFamily="2" charset="0"/>
                <a:sym typeface="Arbutus Slab"/>
              </a:rPr>
              <a:t>Any food waste</a:t>
            </a:r>
            <a:endParaRPr dirty="0">
              <a:solidFill>
                <a:srgbClr val="B9664C"/>
              </a:solidFill>
              <a:latin typeface="Poppins" panose="00000500000000000000" pitchFamily="2" charset="0"/>
              <a:cs typeface="Poppins" panose="00000500000000000000" pitchFamily="2" charset="0"/>
            </a:endParaRPr>
          </a:p>
          <a:p>
            <a:pPr marL="552397" marR="0" lvl="1" indent="-342900" algn="l" rtl="0">
              <a:lnSpc>
                <a:spcPct val="160051"/>
              </a:lnSpc>
              <a:spcBef>
                <a:spcPts val="0"/>
              </a:spcBef>
              <a:spcAft>
                <a:spcPts val="0"/>
              </a:spcAft>
              <a:buClr>
                <a:srgbClr val="FFFFFF"/>
              </a:buClr>
              <a:buSzPts val="1940"/>
              <a:buFont typeface="Arial" panose="020B0604020202020204" pitchFamily="34" charset="0"/>
              <a:buChar char="•"/>
            </a:pPr>
            <a:r>
              <a:rPr lang="en-US" sz="1940" b="0" i="0" u="none" strike="noStrike" cap="none" dirty="0">
                <a:solidFill>
                  <a:srgbClr val="B9664C"/>
                </a:solidFill>
                <a:latin typeface="Poppins" panose="00000500000000000000" pitchFamily="2" charset="0"/>
                <a:ea typeface="Arbutus Slab"/>
                <a:cs typeface="Poppins" panose="00000500000000000000" pitchFamily="2" charset="0"/>
                <a:sym typeface="Arbutus Slab"/>
              </a:rPr>
              <a:t>Soiled paper (e.g. plates, napkins)</a:t>
            </a:r>
            <a:endParaRPr dirty="0">
              <a:solidFill>
                <a:srgbClr val="B9664C"/>
              </a:solidFill>
              <a:latin typeface="Poppins" panose="00000500000000000000" pitchFamily="2" charset="0"/>
              <a:cs typeface="Poppins" panose="00000500000000000000" pitchFamily="2" charset="0"/>
            </a:endParaRPr>
          </a:p>
          <a:p>
            <a:pPr marL="552397" marR="0" lvl="1" indent="-342900" algn="l" rtl="0">
              <a:lnSpc>
                <a:spcPct val="160051"/>
              </a:lnSpc>
              <a:spcBef>
                <a:spcPts val="0"/>
              </a:spcBef>
              <a:spcAft>
                <a:spcPts val="0"/>
              </a:spcAft>
              <a:buClr>
                <a:srgbClr val="FFFFFF"/>
              </a:buClr>
              <a:buSzPts val="1940"/>
              <a:buFont typeface="Arial" panose="020B0604020202020204" pitchFamily="34" charset="0"/>
              <a:buChar char="•"/>
            </a:pPr>
            <a:r>
              <a:rPr lang="en-US" sz="1940" b="0" i="0" u="none" strike="noStrike" cap="none" dirty="0">
                <a:solidFill>
                  <a:srgbClr val="B9664C"/>
                </a:solidFill>
                <a:latin typeface="Poppins" panose="00000500000000000000" pitchFamily="2" charset="0"/>
                <a:ea typeface="Arbutus Slab"/>
                <a:cs typeface="Poppins" panose="00000500000000000000" pitchFamily="2" charset="0"/>
                <a:sym typeface="Arbutus Slab"/>
              </a:rPr>
              <a:t>Soiled cardboard (e.g. pizza boxes)</a:t>
            </a:r>
            <a:r>
              <a:rPr lang="en-US" sz="1940" b="0" i="0" u="none" strike="noStrike" cap="none" dirty="0">
                <a:solidFill>
                  <a:srgbClr val="FFFFFF"/>
                </a:solidFill>
                <a:latin typeface="Arbutus Slab"/>
                <a:ea typeface="Arbutus Slab"/>
                <a:cs typeface="Arbutus Slab"/>
                <a:sym typeface="Arbutus Slab"/>
              </a:rPr>
              <a:t>)</a:t>
            </a:r>
            <a:endParaRPr dirty="0"/>
          </a:p>
        </p:txBody>
      </p:sp>
      <p:sp>
        <p:nvSpPr>
          <p:cNvPr id="121" name="Google Shape;121;p3" descr="Recycle"/>
          <p:cNvSpPr txBox="1"/>
          <p:nvPr/>
        </p:nvSpPr>
        <p:spPr>
          <a:xfrm>
            <a:off x="5279667" y="6792143"/>
            <a:ext cx="3658609" cy="689420"/>
          </a:xfrm>
          <a:prstGeom prst="rect">
            <a:avLst/>
          </a:prstGeom>
          <a:noFill/>
          <a:ln>
            <a:noFill/>
          </a:ln>
        </p:spPr>
        <p:txBody>
          <a:bodyPr spcFirstLastPara="1" wrap="square" lIns="0" tIns="0" rIns="0" bIns="0" anchor="t" anchorCtr="0">
            <a:spAutoFit/>
          </a:bodyPr>
          <a:lstStyle/>
          <a:p>
            <a:pPr lvl="0">
              <a:lnSpc>
                <a:spcPct val="160033"/>
              </a:lnSpc>
            </a:pPr>
            <a:r>
              <a:rPr lang="en-US" sz="2800" b="1" dirty="0">
                <a:solidFill>
                  <a:srgbClr val="ABCE62"/>
                </a:solidFill>
                <a:latin typeface="Philosopher" panose="02000503000000020004" pitchFamily="2" charset="0"/>
                <a:sym typeface="Aleo"/>
              </a:rPr>
              <a:t>SPECIFIC RECYCLING</a:t>
            </a:r>
            <a:endParaRPr lang="en-US" sz="2800" b="1" dirty="0">
              <a:solidFill>
                <a:srgbClr val="ABCE62"/>
              </a:solidFill>
              <a:latin typeface="Philosopher" panose="02000503000000020004" pitchFamily="2" charset="0"/>
            </a:endParaRPr>
          </a:p>
        </p:txBody>
      </p:sp>
      <p:sp>
        <p:nvSpPr>
          <p:cNvPr id="122" name="Google Shape;122;p3" descr="(Rinsed) plastics #1-5&#10;Clean paper and cardboard products&#10;Glass &#10;Metal. &#10;"/>
          <p:cNvSpPr txBox="1"/>
          <p:nvPr/>
        </p:nvSpPr>
        <p:spPr>
          <a:xfrm>
            <a:off x="9143246" y="7755431"/>
            <a:ext cx="4114800" cy="1902829"/>
          </a:xfrm>
          <a:prstGeom prst="rect">
            <a:avLst/>
          </a:prstGeom>
          <a:noFill/>
          <a:ln>
            <a:noFill/>
          </a:ln>
        </p:spPr>
        <p:txBody>
          <a:bodyPr spcFirstLastPara="1" wrap="square" lIns="0" tIns="0" rIns="0" bIns="0" anchor="t" anchorCtr="0">
            <a:spAutoFit/>
          </a:bodyPr>
          <a:lstStyle/>
          <a:p>
            <a:pPr marL="417155" marR="0" lvl="1" indent="-208577" algn="l" rtl="0">
              <a:lnSpc>
                <a:spcPct val="159989"/>
              </a:lnSpc>
              <a:spcBef>
                <a:spcPts val="0"/>
              </a:spcBef>
              <a:spcAft>
                <a:spcPts val="0"/>
              </a:spcAft>
              <a:buClr>
                <a:srgbClr val="FFFFFF"/>
              </a:buClr>
              <a:buSzPts val="1932"/>
              <a:buFont typeface="Arial"/>
              <a:buChar char="•"/>
            </a:pPr>
            <a:r>
              <a:rPr lang="en-US" sz="1932" b="0" i="0" u="none" strike="noStrike" cap="none" dirty="0">
                <a:solidFill>
                  <a:srgbClr val="55844D"/>
                </a:solidFill>
                <a:latin typeface="Poppins" panose="00000500000000000000" pitchFamily="2" charset="0"/>
                <a:ea typeface="Arbutus Slab"/>
                <a:cs typeface="Poppins" panose="00000500000000000000" pitchFamily="2" charset="0"/>
                <a:sym typeface="Arbutus Slab"/>
              </a:rPr>
              <a:t>(Rinsed) plastics #1-5</a:t>
            </a:r>
            <a:endParaRPr dirty="0">
              <a:solidFill>
                <a:srgbClr val="55844D"/>
              </a:solidFill>
              <a:latin typeface="Poppins" panose="00000500000000000000" pitchFamily="2" charset="0"/>
              <a:cs typeface="Poppins" panose="00000500000000000000" pitchFamily="2" charset="0"/>
            </a:endParaRPr>
          </a:p>
          <a:p>
            <a:pPr marL="417155" marR="0" lvl="1" indent="-208577" algn="l" rtl="0">
              <a:lnSpc>
                <a:spcPct val="159989"/>
              </a:lnSpc>
              <a:spcBef>
                <a:spcPts val="0"/>
              </a:spcBef>
              <a:spcAft>
                <a:spcPts val="0"/>
              </a:spcAft>
              <a:buClr>
                <a:srgbClr val="FFFFFF"/>
              </a:buClr>
              <a:buSzPts val="1932"/>
              <a:buFont typeface="Arial"/>
              <a:buChar char="•"/>
            </a:pPr>
            <a:r>
              <a:rPr lang="fr-CA" sz="1932" b="0" i="0" u="none" strike="noStrike" cap="none" dirty="0" err="1">
                <a:solidFill>
                  <a:srgbClr val="55844D"/>
                </a:solidFill>
                <a:latin typeface="Poppins" panose="00000500000000000000" pitchFamily="2" charset="0"/>
                <a:ea typeface="Arbutus Slab"/>
                <a:cs typeface="Poppins" panose="00000500000000000000" pitchFamily="2" charset="0"/>
                <a:sym typeface="Arbutus Slab"/>
              </a:rPr>
              <a:t>Metal</a:t>
            </a:r>
            <a:endParaRPr dirty="0">
              <a:solidFill>
                <a:srgbClr val="55844D"/>
              </a:solidFill>
              <a:latin typeface="Poppins" panose="00000500000000000000" pitchFamily="2" charset="0"/>
              <a:cs typeface="Poppins" panose="00000500000000000000" pitchFamily="2" charset="0"/>
            </a:endParaRPr>
          </a:p>
          <a:p>
            <a:pPr marL="417155" marR="0" lvl="1" indent="-208577" algn="l" rtl="0">
              <a:lnSpc>
                <a:spcPct val="159989"/>
              </a:lnSpc>
              <a:spcBef>
                <a:spcPts val="0"/>
              </a:spcBef>
              <a:spcAft>
                <a:spcPts val="0"/>
              </a:spcAft>
              <a:buClr>
                <a:srgbClr val="FFFFFF"/>
              </a:buClr>
              <a:buSzPts val="1932"/>
              <a:buFont typeface="Arial"/>
              <a:buChar char="•"/>
            </a:pPr>
            <a:r>
              <a:rPr lang="en-US" sz="1932" b="0" i="0" u="none" strike="noStrike" cap="none" dirty="0">
                <a:solidFill>
                  <a:srgbClr val="55844D"/>
                </a:solidFill>
                <a:latin typeface="Poppins" panose="00000500000000000000" pitchFamily="2" charset="0"/>
                <a:ea typeface="Arbutus Slab"/>
                <a:cs typeface="Poppins" panose="00000500000000000000" pitchFamily="2" charset="0"/>
                <a:sym typeface="Arbutus Slab"/>
              </a:rPr>
              <a:t>Glass </a:t>
            </a:r>
            <a:endParaRPr dirty="0">
              <a:solidFill>
                <a:srgbClr val="55844D"/>
              </a:solidFill>
              <a:latin typeface="Poppins" panose="00000500000000000000" pitchFamily="2" charset="0"/>
              <a:cs typeface="Poppins" panose="00000500000000000000" pitchFamily="2" charset="0"/>
            </a:endParaRPr>
          </a:p>
          <a:p>
            <a:pPr marL="417155" marR="0" lvl="1" indent="-208577" algn="l" rtl="0">
              <a:lnSpc>
                <a:spcPct val="159989"/>
              </a:lnSpc>
              <a:spcBef>
                <a:spcPts val="0"/>
              </a:spcBef>
              <a:spcAft>
                <a:spcPts val="0"/>
              </a:spcAft>
              <a:buClr>
                <a:srgbClr val="FFFFFF"/>
              </a:buClr>
              <a:buSzPts val="1932"/>
              <a:buFont typeface="Arial"/>
              <a:buChar char="•"/>
            </a:pPr>
            <a:r>
              <a:rPr lang="en-US" sz="1932" b="0" i="0" u="none" strike="noStrike" cap="none" dirty="0">
                <a:solidFill>
                  <a:srgbClr val="FFFFFF"/>
                </a:solidFill>
                <a:latin typeface="Arbutus Slab"/>
                <a:ea typeface="Arbutus Slab"/>
                <a:cs typeface="Arbutus Slab"/>
                <a:sym typeface="Arbutus Slab"/>
              </a:rPr>
              <a:t>Metal </a:t>
            </a:r>
            <a:endParaRPr dirty="0"/>
          </a:p>
        </p:txBody>
      </p:sp>
      <p:sp>
        <p:nvSpPr>
          <p:cNvPr id="123" name="Google Shape;123;p3" descr="Garbage"/>
          <p:cNvSpPr txBox="1"/>
          <p:nvPr/>
        </p:nvSpPr>
        <p:spPr>
          <a:xfrm>
            <a:off x="13784072" y="6768597"/>
            <a:ext cx="3658609" cy="689420"/>
          </a:xfrm>
          <a:prstGeom prst="rect">
            <a:avLst/>
          </a:prstGeom>
          <a:noFill/>
          <a:ln>
            <a:noFill/>
          </a:ln>
        </p:spPr>
        <p:txBody>
          <a:bodyPr spcFirstLastPara="1" wrap="square" lIns="0" tIns="0" rIns="0" bIns="0" anchor="t" anchorCtr="0">
            <a:spAutoFit/>
          </a:bodyPr>
          <a:lstStyle/>
          <a:p>
            <a:pPr marL="0" marR="0" lvl="0" indent="0" algn="ctr" rtl="0">
              <a:lnSpc>
                <a:spcPct val="160033"/>
              </a:lnSpc>
              <a:spcBef>
                <a:spcPts val="0"/>
              </a:spcBef>
              <a:spcAft>
                <a:spcPts val="0"/>
              </a:spcAft>
              <a:buNone/>
            </a:pPr>
            <a:r>
              <a:rPr lang="en-US" sz="2800" b="1" i="0" u="none" strike="noStrike" cap="none" dirty="0">
                <a:solidFill>
                  <a:srgbClr val="8B8B8B"/>
                </a:solidFill>
                <a:latin typeface="Philosopher" panose="02000503000000020004" pitchFamily="2" charset="0"/>
                <a:ea typeface="Aleo"/>
                <a:cs typeface="Aleo"/>
                <a:sym typeface="Aleo"/>
              </a:rPr>
              <a:t>GARBAGE</a:t>
            </a:r>
            <a:endParaRPr sz="2800" b="1" dirty="0">
              <a:solidFill>
                <a:srgbClr val="8B8B8B"/>
              </a:solidFill>
              <a:latin typeface="Philosopher" panose="02000503000000020004" pitchFamily="2" charset="0"/>
            </a:endParaRPr>
          </a:p>
        </p:txBody>
      </p:sp>
      <p:grpSp>
        <p:nvGrpSpPr>
          <p:cNvPr id="124" name="Google Shape;124;p3" descr="Plastic #6 (e.g. coffee cup lids)&#10;Styrofoam&#10;Everything else (e.g. coffee cups)&#10;"/>
          <p:cNvGrpSpPr/>
          <p:nvPr/>
        </p:nvGrpSpPr>
        <p:grpSpPr>
          <a:xfrm>
            <a:off x="12346375" y="7671442"/>
            <a:ext cx="5290564" cy="1875385"/>
            <a:chOff x="0" y="54325"/>
            <a:chExt cx="7054087" cy="2500515"/>
          </a:xfrm>
        </p:grpSpPr>
        <p:sp>
          <p:nvSpPr>
            <p:cNvPr id="125" name="Google Shape;125;p3" descr="Plastic #6 (e.g. coffee cup lids)&#10;Styrofoam&#10;Everything else (e.g. coffee cups)&#10;"/>
            <p:cNvSpPr txBox="1"/>
            <p:nvPr/>
          </p:nvSpPr>
          <p:spPr>
            <a:xfrm>
              <a:off x="1713290" y="54325"/>
              <a:ext cx="5340797" cy="2500515"/>
            </a:xfrm>
            <a:prstGeom prst="rect">
              <a:avLst/>
            </a:prstGeom>
            <a:noFill/>
            <a:ln>
              <a:noFill/>
            </a:ln>
          </p:spPr>
          <p:txBody>
            <a:bodyPr spcFirstLastPara="1" wrap="square" lIns="0" tIns="0" rIns="0" bIns="0" anchor="t" anchorCtr="0">
              <a:spAutoFit/>
            </a:bodyPr>
            <a:lstStyle/>
            <a:p>
              <a:pPr marL="411271" marR="0" lvl="1" indent="-205635" algn="l" rtl="0">
                <a:lnSpc>
                  <a:spcPct val="160031"/>
                </a:lnSpc>
                <a:spcBef>
                  <a:spcPts val="0"/>
                </a:spcBef>
                <a:spcAft>
                  <a:spcPts val="0"/>
                </a:spcAft>
                <a:buClr>
                  <a:srgbClr val="FFFFFF"/>
                </a:buClr>
                <a:buSzPts val="1904"/>
                <a:buFont typeface="Arial"/>
                <a:buChar char="•"/>
              </a:pPr>
              <a:r>
                <a:rPr lang="en-US" sz="1904" b="0" i="0" u="none" strike="noStrike" cap="none" dirty="0">
                  <a:solidFill>
                    <a:srgbClr val="8B8B8B"/>
                  </a:solidFill>
                  <a:latin typeface="Poppins" panose="00000500000000000000" pitchFamily="2" charset="0"/>
                  <a:ea typeface="Arbutus Slab"/>
                  <a:cs typeface="Poppins" panose="00000500000000000000" pitchFamily="2" charset="0"/>
                  <a:sym typeface="Arbutus Slab"/>
                </a:rPr>
                <a:t>Plastic #6 (e.g. coffee cup lids)</a:t>
              </a:r>
              <a:endParaRPr dirty="0">
                <a:solidFill>
                  <a:srgbClr val="8B8B8B"/>
                </a:solidFill>
                <a:latin typeface="Poppins" panose="00000500000000000000" pitchFamily="2" charset="0"/>
                <a:cs typeface="Poppins" panose="00000500000000000000" pitchFamily="2" charset="0"/>
              </a:endParaRPr>
            </a:p>
            <a:p>
              <a:pPr marL="411271" marR="0" lvl="1" indent="-205635" algn="l" rtl="0">
                <a:lnSpc>
                  <a:spcPct val="160031"/>
                </a:lnSpc>
                <a:spcBef>
                  <a:spcPts val="0"/>
                </a:spcBef>
                <a:spcAft>
                  <a:spcPts val="0"/>
                </a:spcAft>
                <a:buClr>
                  <a:srgbClr val="FFFFFF"/>
                </a:buClr>
                <a:buSzPts val="1904"/>
                <a:buFont typeface="Arial"/>
                <a:buChar char="•"/>
              </a:pPr>
              <a:r>
                <a:rPr lang="en-US" sz="1904" b="0" i="0" u="none" strike="noStrike" cap="none" dirty="0">
                  <a:solidFill>
                    <a:srgbClr val="8B8B8B"/>
                  </a:solidFill>
                  <a:latin typeface="Poppins" panose="00000500000000000000" pitchFamily="2" charset="0"/>
                  <a:ea typeface="Arbutus Slab"/>
                  <a:cs typeface="Poppins" panose="00000500000000000000" pitchFamily="2" charset="0"/>
                  <a:sym typeface="Arbutus Slab"/>
                </a:rPr>
                <a:t>Styrofoam</a:t>
              </a:r>
              <a:endParaRPr dirty="0">
                <a:solidFill>
                  <a:srgbClr val="8B8B8B"/>
                </a:solidFill>
                <a:latin typeface="Poppins" panose="00000500000000000000" pitchFamily="2" charset="0"/>
                <a:cs typeface="Poppins" panose="00000500000000000000" pitchFamily="2" charset="0"/>
              </a:endParaRPr>
            </a:p>
            <a:p>
              <a:pPr marL="411271" marR="0" lvl="1" indent="-205635" algn="l" rtl="0">
                <a:lnSpc>
                  <a:spcPct val="160031"/>
                </a:lnSpc>
                <a:spcBef>
                  <a:spcPts val="0"/>
                </a:spcBef>
                <a:spcAft>
                  <a:spcPts val="0"/>
                </a:spcAft>
                <a:buClr>
                  <a:srgbClr val="FFFFFF"/>
                </a:buClr>
                <a:buSzPts val="1904"/>
                <a:buFont typeface="Arial"/>
                <a:buChar char="•"/>
              </a:pPr>
              <a:r>
                <a:rPr lang="en-US" sz="1904" b="0" i="0" u="none" strike="noStrike" cap="none" dirty="0">
                  <a:solidFill>
                    <a:srgbClr val="8B8B8B"/>
                  </a:solidFill>
                  <a:latin typeface="Poppins" panose="00000500000000000000" pitchFamily="2" charset="0"/>
                  <a:ea typeface="Arbutus Slab"/>
                  <a:cs typeface="Poppins" panose="00000500000000000000" pitchFamily="2" charset="0"/>
                  <a:sym typeface="Arbutus Slab"/>
                </a:rPr>
                <a:t>Everything else </a:t>
              </a:r>
              <a:endParaRPr dirty="0">
                <a:solidFill>
                  <a:srgbClr val="8B8B8B"/>
                </a:solidFill>
                <a:latin typeface="Poppins" panose="00000500000000000000" pitchFamily="2" charset="0"/>
                <a:cs typeface="Poppins" panose="00000500000000000000" pitchFamily="2" charset="0"/>
              </a:endParaRPr>
            </a:p>
          </p:txBody>
        </p:sp>
        <p:sp>
          <p:nvSpPr>
            <p:cNvPr id="126" name="Google Shape;126;p3"/>
            <p:cNvSpPr txBox="1"/>
            <p:nvPr/>
          </p:nvSpPr>
          <p:spPr>
            <a:xfrm>
              <a:off x="0" y="1809840"/>
              <a:ext cx="3560354" cy="212074"/>
            </a:xfrm>
            <a:prstGeom prst="rect">
              <a:avLst/>
            </a:prstGeom>
            <a:noFill/>
            <a:ln>
              <a:noFill/>
            </a:ln>
          </p:spPr>
          <p:txBody>
            <a:bodyPr spcFirstLastPara="1" wrap="square" lIns="0" tIns="0" rIns="0" bIns="0" anchor="t" anchorCtr="0">
              <a:spAutoFit/>
            </a:bodyPr>
            <a:lstStyle/>
            <a:p>
              <a:pPr marL="0" marR="0" lvl="0" indent="0" algn="l" rtl="0">
                <a:lnSpc>
                  <a:spcPct val="83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27" name="Google Shape;127;p3"/>
          <p:cNvPicPr preferRelativeResize="0"/>
          <p:nvPr/>
        </p:nvPicPr>
        <p:blipFill rotWithShape="1">
          <a:blip r:embed="rId3">
            <a:alphaModFix/>
          </a:blip>
          <a:srcRect/>
          <a:stretch/>
        </p:blipFill>
        <p:spPr>
          <a:xfrm>
            <a:off x="16810266" y="8701640"/>
            <a:ext cx="946308" cy="1395198"/>
          </a:xfrm>
          <a:prstGeom prst="rect">
            <a:avLst/>
          </a:prstGeom>
          <a:noFill/>
          <a:ln>
            <a:noFill/>
          </a:ln>
        </p:spPr>
      </p:pic>
      <p:sp>
        <p:nvSpPr>
          <p:cNvPr id="128" name="Google Shape;128;p3"/>
          <p:cNvSpPr txBox="1">
            <a:spLocks noGrp="1"/>
          </p:cNvSpPr>
          <p:nvPr>
            <p:ph type="sldNum" idx="12"/>
          </p:nvPr>
        </p:nvSpPr>
        <p:spPr>
          <a:xfrm>
            <a:off x="17011575" y="9605750"/>
            <a:ext cx="409200" cy="491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AE644A"/>
              </a:buClr>
              <a:buSzPts val="4000"/>
              <a:buFont typeface="Times New Roman"/>
              <a:buNone/>
            </a:pPr>
            <a:fld id="{00000000-1234-1234-1234-123412341234}" type="slidenum">
              <a:rPr lang="en-US" sz="2400" b="1" i="0" u="none" strike="noStrike" cap="none">
                <a:solidFill>
                  <a:srgbClr val="AE644A"/>
                </a:solidFill>
                <a:latin typeface="Poppins" panose="00000500000000000000" pitchFamily="2" charset="0"/>
                <a:ea typeface="Heebo"/>
                <a:cs typeface="Poppins" panose="00000500000000000000" pitchFamily="2" charset="0"/>
                <a:sym typeface="Heebo"/>
              </a:rPr>
              <a:t>2</a:t>
            </a:fld>
            <a:endParaRPr sz="2400" b="1" i="0" u="none" strike="noStrike" cap="none" dirty="0">
              <a:solidFill>
                <a:srgbClr val="AE644A"/>
              </a:solidFill>
              <a:latin typeface="Poppins" panose="00000500000000000000" pitchFamily="2" charset="0"/>
              <a:ea typeface="Heebo"/>
              <a:cs typeface="Poppins" panose="00000500000000000000" pitchFamily="2" charset="0"/>
              <a:sym typeface="Heebo"/>
            </a:endParaRPr>
          </a:p>
        </p:txBody>
      </p:sp>
      <p:sp>
        <p:nvSpPr>
          <p:cNvPr id="12" name="Chord 11">
            <a:extLst>
              <a:ext uri="{FF2B5EF4-FFF2-40B4-BE49-F238E27FC236}">
                <a16:creationId xmlns:a16="http://schemas.microsoft.com/office/drawing/2014/main" id="{FBF5AE8F-ECC4-F885-050E-E4820C177A76}"/>
              </a:ext>
            </a:extLst>
          </p:cNvPr>
          <p:cNvSpPr/>
          <p:nvPr/>
        </p:nvSpPr>
        <p:spPr>
          <a:xfrm rot="10800000">
            <a:off x="-394197" y="585785"/>
            <a:ext cx="788394" cy="588117"/>
          </a:xfrm>
          <a:prstGeom prst="chord">
            <a:avLst>
              <a:gd name="adj1" fmla="val 5369559"/>
              <a:gd name="adj2" fmla="val 16200000"/>
            </a:avLst>
          </a:prstGeom>
          <a:solidFill>
            <a:srgbClr val="B96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 name="Google Shape;130;p15">
            <a:extLst>
              <a:ext uri="{FF2B5EF4-FFF2-40B4-BE49-F238E27FC236}">
                <a16:creationId xmlns:a16="http://schemas.microsoft.com/office/drawing/2014/main" id="{5F55C5C3-CC00-0FB2-80A9-86D5C2B9CB01}"/>
              </a:ext>
            </a:extLst>
          </p:cNvPr>
          <p:cNvPicPr preferRelativeResize="0"/>
          <p:nvPr/>
        </p:nvPicPr>
        <p:blipFill>
          <a:blip r:embed="rId4">
            <a:alphaModFix/>
          </a:blip>
          <a:stretch>
            <a:fillRect/>
          </a:stretch>
        </p:blipFill>
        <p:spPr>
          <a:xfrm>
            <a:off x="1543635" y="1840079"/>
            <a:ext cx="2400417" cy="5059755"/>
          </a:xfrm>
          <a:prstGeom prst="rect">
            <a:avLst/>
          </a:prstGeom>
          <a:noFill/>
          <a:ln>
            <a:noFill/>
          </a:ln>
          <a:effectLst>
            <a:outerShdw blurRad="285750" dist="19050" dir="5400000" algn="bl" rotWithShape="0">
              <a:srgbClr val="F8F6EB">
                <a:alpha val="50000"/>
              </a:srgbClr>
            </a:outerShdw>
          </a:effectLst>
        </p:spPr>
      </p:pic>
      <p:pic>
        <p:nvPicPr>
          <p:cNvPr id="3" name="Google Shape;129;p15">
            <a:extLst>
              <a:ext uri="{FF2B5EF4-FFF2-40B4-BE49-F238E27FC236}">
                <a16:creationId xmlns:a16="http://schemas.microsoft.com/office/drawing/2014/main" id="{F2FC2EC8-50A9-78DA-0D82-2812A91BC345}"/>
              </a:ext>
            </a:extLst>
          </p:cNvPr>
          <p:cNvPicPr preferRelativeResize="0"/>
          <p:nvPr/>
        </p:nvPicPr>
        <p:blipFill>
          <a:blip r:embed="rId5">
            <a:alphaModFix/>
          </a:blip>
          <a:stretch>
            <a:fillRect/>
          </a:stretch>
        </p:blipFill>
        <p:spPr>
          <a:xfrm rot="159234">
            <a:off x="5824907" y="1747414"/>
            <a:ext cx="2568130" cy="5093368"/>
          </a:xfrm>
          <a:prstGeom prst="rect">
            <a:avLst/>
          </a:prstGeom>
          <a:noFill/>
          <a:ln>
            <a:noFill/>
          </a:ln>
          <a:effectLst>
            <a:outerShdw blurRad="285750" dist="19050" dir="5400000" algn="bl" rotWithShape="0">
              <a:srgbClr val="F8F6EB">
                <a:alpha val="50000"/>
              </a:srgbClr>
            </a:outerShdw>
          </a:effectLst>
        </p:spPr>
      </p:pic>
      <p:pic>
        <p:nvPicPr>
          <p:cNvPr id="4" name="Google Shape;127;p15">
            <a:extLst>
              <a:ext uri="{FF2B5EF4-FFF2-40B4-BE49-F238E27FC236}">
                <a16:creationId xmlns:a16="http://schemas.microsoft.com/office/drawing/2014/main" id="{6B66C9BD-1E94-1160-5CA5-D12923AA96E4}"/>
              </a:ext>
            </a:extLst>
          </p:cNvPr>
          <p:cNvPicPr preferRelativeResize="0"/>
          <p:nvPr/>
        </p:nvPicPr>
        <p:blipFill>
          <a:blip r:embed="rId6">
            <a:alphaModFix/>
          </a:blip>
          <a:stretch>
            <a:fillRect/>
          </a:stretch>
        </p:blipFill>
        <p:spPr>
          <a:xfrm>
            <a:off x="10125463" y="1840016"/>
            <a:ext cx="2400425" cy="5080349"/>
          </a:xfrm>
          <a:prstGeom prst="rect">
            <a:avLst/>
          </a:prstGeom>
          <a:noFill/>
          <a:ln>
            <a:noFill/>
          </a:ln>
          <a:effectLst>
            <a:outerShdw blurRad="285750" dist="19050" dir="5400000" algn="bl" rotWithShape="0">
              <a:srgbClr val="F8F6EB">
                <a:alpha val="50000"/>
              </a:srgbClr>
            </a:outerShdw>
          </a:effectLst>
        </p:spPr>
      </p:pic>
      <p:pic>
        <p:nvPicPr>
          <p:cNvPr id="10" name="Google Shape;128;p15">
            <a:extLst>
              <a:ext uri="{FF2B5EF4-FFF2-40B4-BE49-F238E27FC236}">
                <a16:creationId xmlns:a16="http://schemas.microsoft.com/office/drawing/2014/main" id="{9F203DA8-EE7B-08E7-E017-359889221708}"/>
              </a:ext>
            </a:extLst>
          </p:cNvPr>
          <p:cNvPicPr preferRelativeResize="0"/>
          <p:nvPr/>
        </p:nvPicPr>
        <p:blipFill>
          <a:blip r:embed="rId7">
            <a:alphaModFix/>
          </a:blip>
          <a:stretch>
            <a:fillRect/>
          </a:stretch>
        </p:blipFill>
        <p:spPr>
          <a:xfrm>
            <a:off x="14567593" y="1891796"/>
            <a:ext cx="2133096" cy="4926669"/>
          </a:xfrm>
          <a:prstGeom prst="rect">
            <a:avLst/>
          </a:prstGeom>
          <a:noFill/>
          <a:ln>
            <a:noFill/>
          </a:ln>
          <a:effectLst>
            <a:outerShdw blurRad="285750" dist="19050" dir="5400000" algn="bl" rotWithShape="0">
              <a:srgbClr val="F8F6EB">
                <a:alpha val="50000"/>
              </a:srgbClr>
            </a:outerShdw>
          </a:effectLst>
        </p:spPr>
      </p:pic>
      <p:sp>
        <p:nvSpPr>
          <p:cNvPr id="15" name="Google Shape;121;p3" descr="Recycle">
            <a:extLst>
              <a:ext uri="{FF2B5EF4-FFF2-40B4-BE49-F238E27FC236}">
                <a16:creationId xmlns:a16="http://schemas.microsoft.com/office/drawing/2014/main" id="{8042036B-500C-4EDD-A4EB-7483A22F5991}"/>
              </a:ext>
            </a:extLst>
          </p:cNvPr>
          <p:cNvSpPr txBox="1"/>
          <p:nvPr/>
        </p:nvSpPr>
        <p:spPr>
          <a:xfrm>
            <a:off x="9756934" y="6768597"/>
            <a:ext cx="3658609" cy="689420"/>
          </a:xfrm>
          <a:prstGeom prst="rect">
            <a:avLst/>
          </a:prstGeom>
          <a:noFill/>
          <a:ln>
            <a:noFill/>
          </a:ln>
        </p:spPr>
        <p:txBody>
          <a:bodyPr spcFirstLastPara="1" wrap="square" lIns="0" tIns="0" rIns="0" bIns="0" anchor="t" anchorCtr="0">
            <a:spAutoFit/>
          </a:bodyPr>
          <a:lstStyle/>
          <a:p>
            <a:pPr lvl="0">
              <a:lnSpc>
                <a:spcPct val="160033"/>
              </a:lnSpc>
            </a:pPr>
            <a:r>
              <a:rPr lang="en-US" sz="2800" b="1" dirty="0">
                <a:solidFill>
                  <a:srgbClr val="55844D"/>
                </a:solidFill>
                <a:latin typeface="Philosopher" panose="02000503000000020004" pitchFamily="2" charset="0"/>
                <a:sym typeface="Aleo"/>
              </a:rPr>
              <a:t>MIXED RECYCLING</a:t>
            </a:r>
            <a:endParaRPr lang="en-US" sz="2800" b="1" dirty="0">
              <a:solidFill>
                <a:srgbClr val="55844D"/>
              </a:solidFill>
              <a:latin typeface="Philosopher" panose="02000503000000020004" pitchFamily="2" charset="0"/>
            </a:endParaRPr>
          </a:p>
        </p:txBody>
      </p:sp>
      <p:sp>
        <p:nvSpPr>
          <p:cNvPr id="16" name="Google Shape;120;p15" descr="(Rinsed) plastics #1-5&#10;Clean paper and cardboard products&#10;Glass &#10;Metal. &#10;">
            <a:extLst>
              <a:ext uri="{FF2B5EF4-FFF2-40B4-BE49-F238E27FC236}">
                <a16:creationId xmlns:a16="http://schemas.microsoft.com/office/drawing/2014/main" id="{B4D3D08B-95D6-FB0F-94E9-981BBE17D7B7}"/>
              </a:ext>
            </a:extLst>
          </p:cNvPr>
          <p:cNvSpPr txBox="1"/>
          <p:nvPr/>
        </p:nvSpPr>
        <p:spPr>
          <a:xfrm>
            <a:off x="5280625" y="7755431"/>
            <a:ext cx="2686200" cy="951414"/>
          </a:xfrm>
          <a:prstGeom prst="rect">
            <a:avLst/>
          </a:prstGeom>
          <a:noFill/>
          <a:ln>
            <a:noFill/>
          </a:ln>
        </p:spPr>
        <p:txBody>
          <a:bodyPr spcFirstLastPara="1" wrap="square" lIns="0" tIns="0" rIns="0" bIns="0" anchor="t" anchorCtr="0">
            <a:spAutoFit/>
          </a:bodyPr>
          <a:lstStyle/>
          <a:p>
            <a:pPr marL="417155" marR="0" lvl="1" indent="-208577" algn="l" rtl="0">
              <a:lnSpc>
                <a:spcPct val="159989"/>
              </a:lnSpc>
              <a:spcBef>
                <a:spcPts val="0"/>
              </a:spcBef>
              <a:spcAft>
                <a:spcPts val="0"/>
              </a:spcAft>
              <a:buClr>
                <a:srgbClr val="FFFFFF"/>
              </a:buClr>
              <a:buSzPts val="1932"/>
              <a:buFont typeface="Arial"/>
              <a:buChar char="•"/>
            </a:pPr>
            <a:r>
              <a:rPr lang="en-US" sz="1932" b="0" i="0" u="none" strike="noStrike" cap="none" dirty="0">
                <a:solidFill>
                  <a:srgbClr val="97C33C"/>
                </a:solidFill>
                <a:latin typeface="Poppins" panose="00000500000000000000" pitchFamily="2" charset="0"/>
                <a:ea typeface="Arbutus Slab"/>
                <a:cs typeface="Poppins" panose="00000500000000000000" pitchFamily="2" charset="0"/>
                <a:sym typeface="Arbutus Slab"/>
              </a:rPr>
              <a:t>Clean paper </a:t>
            </a:r>
            <a:endParaRPr sz="1932" dirty="0">
              <a:solidFill>
                <a:srgbClr val="97C33C"/>
              </a:solidFill>
              <a:latin typeface="Poppins" panose="00000500000000000000" pitchFamily="2" charset="0"/>
              <a:ea typeface="Arbutus Slab"/>
              <a:cs typeface="Poppins" panose="00000500000000000000" pitchFamily="2" charset="0"/>
              <a:sym typeface="Arbutus Slab"/>
            </a:endParaRPr>
          </a:p>
          <a:p>
            <a:pPr marL="417155" marR="0" lvl="1" indent="-208577" algn="l" rtl="0">
              <a:lnSpc>
                <a:spcPct val="159989"/>
              </a:lnSpc>
              <a:spcBef>
                <a:spcPts val="0"/>
              </a:spcBef>
              <a:spcAft>
                <a:spcPts val="0"/>
              </a:spcAft>
              <a:buClr>
                <a:srgbClr val="FFFFFF"/>
              </a:buClr>
              <a:buSzPts val="1932"/>
              <a:buFont typeface="Arial"/>
              <a:buChar char="•"/>
            </a:pPr>
            <a:r>
              <a:rPr lang="en-US" sz="1932" dirty="0">
                <a:solidFill>
                  <a:srgbClr val="97C33C"/>
                </a:solidFill>
                <a:latin typeface="Poppins" panose="00000500000000000000" pitchFamily="2" charset="0"/>
                <a:ea typeface="Arbutus Slab"/>
                <a:cs typeface="Poppins" panose="00000500000000000000" pitchFamily="2" charset="0"/>
                <a:sym typeface="Arbutus Slab"/>
              </a:rPr>
              <a:t>Clean </a:t>
            </a:r>
            <a:r>
              <a:rPr lang="en-US" sz="1932" b="0" i="0" u="none" strike="noStrike" cap="none" dirty="0">
                <a:solidFill>
                  <a:srgbClr val="97C33C"/>
                </a:solidFill>
                <a:latin typeface="Poppins" panose="00000500000000000000" pitchFamily="2" charset="0"/>
                <a:ea typeface="Arbutus Slab"/>
                <a:cs typeface="Poppins" panose="00000500000000000000" pitchFamily="2" charset="0"/>
                <a:sym typeface="Arbutus Slab"/>
              </a:rPr>
              <a:t>cardboard</a:t>
            </a:r>
            <a:endParaRPr sz="1400" b="0" i="0" u="none" strike="noStrike" cap="none" dirty="0">
              <a:solidFill>
                <a:srgbClr val="97C33C"/>
              </a:solidFill>
              <a:latin typeface="Poppins" panose="00000500000000000000" pitchFamily="2" charset="0"/>
              <a:cs typeface="Poppins" panose="00000500000000000000" pitchFamily="2" charset="0"/>
              <a:sym typeface="Arial"/>
            </a:endParaRPr>
          </a:p>
        </p:txBody>
      </p:sp>
    </p:spTree>
    <p:extLst>
      <p:ext uri="{BB962C8B-B14F-4D97-AF65-F5344CB8AC3E}">
        <p14:creationId xmlns:p14="http://schemas.microsoft.com/office/powerpoint/2010/main" val="701654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9"/>
                                        </p:tgtEl>
                                        <p:attrNameLst>
                                          <p:attrName>style.visibility</p:attrName>
                                        </p:attrNameLst>
                                      </p:cBhvr>
                                      <p:to>
                                        <p:strVal val="visible"/>
                                      </p:to>
                                    </p:set>
                                    <p:animEffect transition="in" filter="fade">
                                      <p:cBhvr>
                                        <p:cTn id="17" dur="1000"/>
                                        <p:tgtEl>
                                          <p:spTgt spid="119"/>
                                        </p:tgtEl>
                                      </p:cBhvr>
                                    </p:animEffect>
                                    <p:anim calcmode="lin" valueType="num">
                                      <p:cBhvr>
                                        <p:cTn id="18" dur="1000" fill="hold"/>
                                        <p:tgtEl>
                                          <p:spTgt spid="119"/>
                                        </p:tgtEl>
                                        <p:attrNameLst>
                                          <p:attrName>ppt_x</p:attrName>
                                        </p:attrNameLst>
                                      </p:cBhvr>
                                      <p:tavLst>
                                        <p:tav tm="0">
                                          <p:val>
                                            <p:strVal val="#ppt_x"/>
                                          </p:val>
                                        </p:tav>
                                        <p:tav tm="100000">
                                          <p:val>
                                            <p:strVal val="#ppt_x"/>
                                          </p:val>
                                        </p:tav>
                                      </p:tavLst>
                                    </p:anim>
                                    <p:anim calcmode="lin" valueType="num">
                                      <p:cBhvr>
                                        <p:cTn id="19" dur="1000" fill="hold"/>
                                        <p:tgtEl>
                                          <p:spTgt spid="1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0"/>
                                        </p:tgtEl>
                                        <p:attrNameLst>
                                          <p:attrName>style.visibility</p:attrName>
                                        </p:attrNameLst>
                                      </p:cBhvr>
                                      <p:to>
                                        <p:strVal val="visible"/>
                                      </p:to>
                                    </p:set>
                                    <p:animEffect transition="in" filter="fade">
                                      <p:cBhvr>
                                        <p:cTn id="22" dur="1000"/>
                                        <p:tgtEl>
                                          <p:spTgt spid="120"/>
                                        </p:tgtEl>
                                      </p:cBhvr>
                                    </p:animEffect>
                                    <p:anim calcmode="lin" valueType="num">
                                      <p:cBhvr>
                                        <p:cTn id="23" dur="1000" fill="hold"/>
                                        <p:tgtEl>
                                          <p:spTgt spid="120"/>
                                        </p:tgtEl>
                                        <p:attrNameLst>
                                          <p:attrName>ppt_x</p:attrName>
                                        </p:attrNameLst>
                                      </p:cBhvr>
                                      <p:tavLst>
                                        <p:tav tm="0">
                                          <p:val>
                                            <p:strVal val="#ppt_x"/>
                                          </p:val>
                                        </p:tav>
                                        <p:tav tm="100000">
                                          <p:val>
                                            <p:strVal val="#ppt_x"/>
                                          </p:val>
                                        </p:tav>
                                      </p:tavLst>
                                    </p:anim>
                                    <p:anim calcmode="lin" valueType="num">
                                      <p:cBhvr>
                                        <p:cTn id="24" dur="1000" fill="hold"/>
                                        <p:tgtEl>
                                          <p:spTgt spid="120"/>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1"/>
                                        </p:tgtEl>
                                        <p:attrNameLst>
                                          <p:attrName>style.visibility</p:attrName>
                                        </p:attrNameLst>
                                      </p:cBhvr>
                                      <p:to>
                                        <p:strVal val="visible"/>
                                      </p:to>
                                    </p:set>
                                    <p:animEffect transition="in" filter="fade">
                                      <p:cBhvr>
                                        <p:cTn id="38" dur="1000"/>
                                        <p:tgtEl>
                                          <p:spTgt spid="121"/>
                                        </p:tgtEl>
                                      </p:cBhvr>
                                    </p:animEffect>
                                    <p:anim calcmode="lin" valueType="num">
                                      <p:cBhvr>
                                        <p:cTn id="39" dur="1000" fill="hold"/>
                                        <p:tgtEl>
                                          <p:spTgt spid="121"/>
                                        </p:tgtEl>
                                        <p:attrNameLst>
                                          <p:attrName>ppt_x</p:attrName>
                                        </p:attrNameLst>
                                      </p:cBhvr>
                                      <p:tavLst>
                                        <p:tav tm="0">
                                          <p:val>
                                            <p:strVal val="#ppt_x"/>
                                          </p:val>
                                        </p:tav>
                                        <p:tav tm="100000">
                                          <p:val>
                                            <p:strVal val="#ppt_x"/>
                                          </p:val>
                                        </p:tav>
                                      </p:tavLst>
                                    </p:anim>
                                    <p:anim calcmode="lin" valueType="num">
                                      <p:cBhvr>
                                        <p:cTn id="40" dur="1000" fill="hold"/>
                                        <p:tgtEl>
                                          <p:spTgt spid="12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par>
                          <p:cTn id="46" fill="hold">
                            <p:stCondLst>
                              <p:cond delay="2000"/>
                            </p:stCondLst>
                            <p:childTnLst>
                              <p:par>
                                <p:cTn id="47" presetID="42" presetClass="entr" presetSubtype="0"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1000"/>
                                        <p:tgtEl>
                                          <p:spTgt spid="4"/>
                                        </p:tgtEl>
                                      </p:cBhvr>
                                    </p:animEffect>
                                    <p:anim calcmode="lin" valueType="num">
                                      <p:cBhvr>
                                        <p:cTn id="50" dur="1000" fill="hold"/>
                                        <p:tgtEl>
                                          <p:spTgt spid="4"/>
                                        </p:tgtEl>
                                        <p:attrNameLst>
                                          <p:attrName>ppt_x</p:attrName>
                                        </p:attrNameLst>
                                      </p:cBhvr>
                                      <p:tavLst>
                                        <p:tav tm="0">
                                          <p:val>
                                            <p:strVal val="#ppt_x"/>
                                          </p:val>
                                        </p:tav>
                                        <p:tav tm="100000">
                                          <p:val>
                                            <p:strVal val="#ppt_x"/>
                                          </p:val>
                                        </p:tav>
                                      </p:tavLst>
                                    </p:anim>
                                    <p:anim calcmode="lin" valueType="num">
                                      <p:cBhvr>
                                        <p:cTn id="51" dur="1000" fill="hold"/>
                                        <p:tgtEl>
                                          <p:spTgt spid="4"/>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22"/>
                                        </p:tgtEl>
                                        <p:attrNameLst>
                                          <p:attrName>style.visibility</p:attrName>
                                        </p:attrNameLst>
                                      </p:cBhvr>
                                      <p:to>
                                        <p:strVal val="visible"/>
                                      </p:to>
                                    </p:set>
                                    <p:animEffect transition="in" filter="fade">
                                      <p:cBhvr>
                                        <p:cTn id="64" dur="1000"/>
                                        <p:tgtEl>
                                          <p:spTgt spid="122"/>
                                        </p:tgtEl>
                                      </p:cBhvr>
                                    </p:animEffect>
                                    <p:anim calcmode="lin" valueType="num">
                                      <p:cBhvr>
                                        <p:cTn id="65" dur="1000" fill="hold"/>
                                        <p:tgtEl>
                                          <p:spTgt spid="122"/>
                                        </p:tgtEl>
                                        <p:attrNameLst>
                                          <p:attrName>ppt_x</p:attrName>
                                        </p:attrNameLst>
                                      </p:cBhvr>
                                      <p:tavLst>
                                        <p:tav tm="0">
                                          <p:val>
                                            <p:strVal val="#ppt_x"/>
                                          </p:val>
                                        </p:tav>
                                        <p:tav tm="100000">
                                          <p:val>
                                            <p:strVal val="#ppt_x"/>
                                          </p:val>
                                        </p:tav>
                                      </p:tavLst>
                                    </p:anim>
                                    <p:anim calcmode="lin" valueType="num">
                                      <p:cBhvr>
                                        <p:cTn id="66" dur="1000" fill="hold"/>
                                        <p:tgtEl>
                                          <p:spTgt spid="122"/>
                                        </p:tgtEl>
                                        <p:attrNameLst>
                                          <p:attrName>ppt_y</p:attrName>
                                        </p:attrNameLst>
                                      </p:cBhvr>
                                      <p:tavLst>
                                        <p:tav tm="0">
                                          <p:val>
                                            <p:strVal val="#ppt_y+.1"/>
                                          </p:val>
                                        </p:tav>
                                        <p:tav tm="100000">
                                          <p:val>
                                            <p:strVal val="#ppt_y"/>
                                          </p:val>
                                        </p:tav>
                                      </p:tavLst>
                                    </p:anim>
                                  </p:childTnLst>
                                </p:cTn>
                              </p:par>
                            </p:childTnLst>
                          </p:cTn>
                        </p:par>
                        <p:par>
                          <p:cTn id="67" fill="hold">
                            <p:stCondLst>
                              <p:cond delay="3000"/>
                            </p:stCondLst>
                            <p:childTnLst>
                              <p:par>
                                <p:cTn id="68" presetID="42" presetClass="entr" presetSubtype="0" fill="hold" nodeType="after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1000"/>
                                        <p:tgtEl>
                                          <p:spTgt spid="10"/>
                                        </p:tgtEl>
                                      </p:cBhvr>
                                    </p:animEffect>
                                    <p:anim calcmode="lin" valueType="num">
                                      <p:cBhvr>
                                        <p:cTn id="71" dur="1000" fill="hold"/>
                                        <p:tgtEl>
                                          <p:spTgt spid="10"/>
                                        </p:tgtEl>
                                        <p:attrNameLst>
                                          <p:attrName>ppt_x</p:attrName>
                                        </p:attrNameLst>
                                      </p:cBhvr>
                                      <p:tavLst>
                                        <p:tav tm="0">
                                          <p:val>
                                            <p:strVal val="#ppt_x"/>
                                          </p:val>
                                        </p:tav>
                                        <p:tav tm="100000">
                                          <p:val>
                                            <p:strVal val="#ppt_x"/>
                                          </p:val>
                                        </p:tav>
                                      </p:tavLst>
                                    </p:anim>
                                    <p:anim calcmode="lin" valueType="num">
                                      <p:cBhvr>
                                        <p:cTn id="72" dur="1000" fill="hold"/>
                                        <p:tgtEl>
                                          <p:spTgt spid="10"/>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1000"/>
                                        <p:tgtEl>
                                          <p:spTgt spid="14"/>
                                        </p:tgtEl>
                                      </p:cBhvr>
                                    </p:animEffect>
                                    <p:anim calcmode="lin" valueType="num">
                                      <p:cBhvr>
                                        <p:cTn id="76" dur="1000" fill="hold"/>
                                        <p:tgtEl>
                                          <p:spTgt spid="14"/>
                                        </p:tgtEl>
                                        <p:attrNameLst>
                                          <p:attrName>ppt_x</p:attrName>
                                        </p:attrNameLst>
                                      </p:cBhvr>
                                      <p:tavLst>
                                        <p:tav tm="0">
                                          <p:val>
                                            <p:strVal val="#ppt_x"/>
                                          </p:val>
                                        </p:tav>
                                        <p:tav tm="100000">
                                          <p:val>
                                            <p:strVal val="#ppt_x"/>
                                          </p:val>
                                        </p:tav>
                                      </p:tavLst>
                                    </p:anim>
                                    <p:anim calcmode="lin" valueType="num">
                                      <p:cBhvr>
                                        <p:cTn id="77" dur="1000" fill="hold"/>
                                        <p:tgtEl>
                                          <p:spTgt spid="14"/>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123"/>
                                        </p:tgtEl>
                                        <p:attrNameLst>
                                          <p:attrName>style.visibility</p:attrName>
                                        </p:attrNameLst>
                                      </p:cBhvr>
                                      <p:to>
                                        <p:strVal val="visible"/>
                                      </p:to>
                                    </p:set>
                                    <p:animEffect transition="in" filter="fade">
                                      <p:cBhvr>
                                        <p:cTn id="80" dur="1000"/>
                                        <p:tgtEl>
                                          <p:spTgt spid="123"/>
                                        </p:tgtEl>
                                      </p:cBhvr>
                                    </p:animEffect>
                                    <p:anim calcmode="lin" valueType="num">
                                      <p:cBhvr>
                                        <p:cTn id="81" dur="1000" fill="hold"/>
                                        <p:tgtEl>
                                          <p:spTgt spid="123"/>
                                        </p:tgtEl>
                                        <p:attrNameLst>
                                          <p:attrName>ppt_x</p:attrName>
                                        </p:attrNameLst>
                                      </p:cBhvr>
                                      <p:tavLst>
                                        <p:tav tm="0">
                                          <p:val>
                                            <p:strVal val="#ppt_x"/>
                                          </p:val>
                                        </p:tav>
                                        <p:tav tm="100000">
                                          <p:val>
                                            <p:strVal val="#ppt_x"/>
                                          </p:val>
                                        </p:tav>
                                      </p:tavLst>
                                    </p:anim>
                                    <p:anim calcmode="lin" valueType="num">
                                      <p:cBhvr>
                                        <p:cTn id="82" dur="1000" fill="hold"/>
                                        <p:tgtEl>
                                          <p:spTgt spid="123"/>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124"/>
                                        </p:tgtEl>
                                        <p:attrNameLst>
                                          <p:attrName>style.visibility</p:attrName>
                                        </p:attrNameLst>
                                      </p:cBhvr>
                                      <p:to>
                                        <p:strVal val="visible"/>
                                      </p:to>
                                    </p:set>
                                    <p:animEffect transition="in" filter="fade">
                                      <p:cBhvr>
                                        <p:cTn id="85" dur="1000"/>
                                        <p:tgtEl>
                                          <p:spTgt spid="124"/>
                                        </p:tgtEl>
                                      </p:cBhvr>
                                    </p:animEffect>
                                    <p:anim calcmode="lin" valueType="num">
                                      <p:cBhvr>
                                        <p:cTn id="86" dur="1000" fill="hold"/>
                                        <p:tgtEl>
                                          <p:spTgt spid="124"/>
                                        </p:tgtEl>
                                        <p:attrNameLst>
                                          <p:attrName>ppt_x</p:attrName>
                                        </p:attrNameLst>
                                      </p:cBhvr>
                                      <p:tavLst>
                                        <p:tav tm="0">
                                          <p:val>
                                            <p:strVal val="#ppt_x"/>
                                          </p:val>
                                        </p:tav>
                                        <p:tav tm="100000">
                                          <p:val>
                                            <p:strVal val="#ppt_x"/>
                                          </p:val>
                                        </p:tav>
                                      </p:tavLst>
                                    </p:anim>
                                    <p:anim calcmode="lin" valueType="num">
                                      <p:cBhvr>
                                        <p:cTn id="87" dur="1000" fill="hold"/>
                                        <p:tgtEl>
                                          <p:spTgt spid="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1" grpId="0" animBg="1"/>
      <p:bldP spid="7" grpId="0" animBg="1"/>
      <p:bldP spid="119" grpId="0"/>
      <p:bldP spid="120" grpId="0"/>
      <p:bldP spid="121" grpId="0"/>
      <p:bldP spid="122" grpId="0"/>
      <p:bldP spid="123"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DEF"/>
        </a:solidFill>
        <a:effectLst/>
      </p:bgPr>
    </p:bg>
    <p:spTree>
      <p:nvGrpSpPr>
        <p:cNvPr id="1" name="Shape 136"/>
        <p:cNvGrpSpPr/>
        <p:nvPr/>
      </p:nvGrpSpPr>
      <p:grpSpPr>
        <a:xfrm>
          <a:off x="0" y="0"/>
          <a:ext cx="0" cy="0"/>
          <a:chOff x="0" y="0"/>
          <a:chExt cx="0" cy="0"/>
        </a:xfrm>
      </p:grpSpPr>
      <p:sp>
        <p:nvSpPr>
          <p:cNvPr id="17" name="Rectangle 16">
            <a:extLst>
              <a:ext uri="{FF2B5EF4-FFF2-40B4-BE49-F238E27FC236}">
                <a16:creationId xmlns:a16="http://schemas.microsoft.com/office/drawing/2014/main" id="{E58121E2-280B-B05B-5C37-3B13452BAF36}"/>
              </a:ext>
            </a:extLst>
          </p:cNvPr>
          <p:cNvSpPr/>
          <p:nvPr/>
        </p:nvSpPr>
        <p:spPr>
          <a:xfrm>
            <a:off x="0" y="550635"/>
            <a:ext cx="18364200" cy="908775"/>
          </a:xfrm>
          <a:prstGeom prst="rect">
            <a:avLst/>
          </a:prstGeom>
          <a:solidFill>
            <a:srgbClr val="FEF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0" name="Google Shape;140;p4" descr="A diagram of a single use cup spilling coffee, a paper sleeve and a plastic lid"/>
          <p:cNvPicPr preferRelativeResize="0"/>
          <p:nvPr/>
        </p:nvPicPr>
        <p:blipFill rotWithShape="1">
          <a:blip r:embed="rId3">
            <a:alphaModFix amt="47000"/>
            <a:extLst>
              <a:ext uri="{BEBA8EAE-BF5A-486C-A8C5-ECC9F3942E4B}">
                <a14:imgProps xmlns:a14="http://schemas.microsoft.com/office/drawing/2010/main">
                  <a14:imgLayer r:embed="rId4">
                    <a14:imgEffect>
                      <a14:colorTemperature colorTemp="6382"/>
                    </a14:imgEffect>
                    <a14:imgEffect>
                      <a14:saturation sat="91000"/>
                    </a14:imgEffect>
                  </a14:imgLayer>
                </a14:imgProps>
              </a:ext>
            </a:extLst>
          </a:blip>
          <a:srcRect l="11497" t="3976" r="4025" b="4882"/>
          <a:stretch/>
        </p:blipFill>
        <p:spPr>
          <a:xfrm>
            <a:off x="1906077" y="973206"/>
            <a:ext cx="11594143" cy="9377068"/>
          </a:xfrm>
          <a:prstGeom prst="rect">
            <a:avLst/>
          </a:prstGeom>
          <a:noFill/>
          <a:ln>
            <a:noFill/>
          </a:ln>
        </p:spPr>
      </p:pic>
      <p:sp>
        <p:nvSpPr>
          <p:cNvPr id="137" name="Google Shape;137;p4"/>
          <p:cNvSpPr txBox="1">
            <a:spLocks noGrp="1"/>
          </p:cNvSpPr>
          <p:nvPr>
            <p:ph type="title" idx="4294967295"/>
          </p:nvPr>
        </p:nvSpPr>
        <p:spPr>
          <a:xfrm>
            <a:off x="308900" y="247397"/>
            <a:ext cx="13944600" cy="1280351"/>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Clr>
                <a:srgbClr val="97C33C"/>
              </a:buClr>
              <a:buSzPts val="6400"/>
              <a:buFont typeface="Aleo"/>
              <a:buNone/>
            </a:pPr>
            <a:r>
              <a:rPr lang="en-US" sz="6400" b="1" i="0" u="none" strike="noStrike" cap="none" dirty="0">
                <a:solidFill>
                  <a:srgbClr val="55844D"/>
                </a:solidFill>
                <a:latin typeface="Philosopher" panose="02000503000000020004" pitchFamily="2" charset="0"/>
                <a:ea typeface="Aleo"/>
                <a:cs typeface="Aleo"/>
                <a:sym typeface="Aleo"/>
              </a:rPr>
              <a:t>Waste Sorting at Concordia Vs. Home</a:t>
            </a:r>
            <a:endParaRPr dirty="0">
              <a:solidFill>
                <a:srgbClr val="55844D"/>
              </a:solidFill>
              <a:latin typeface="Philosopher" panose="02000503000000020004" pitchFamily="2" charset="0"/>
            </a:endParaRPr>
          </a:p>
        </p:txBody>
      </p:sp>
      <p:pic>
        <p:nvPicPr>
          <p:cNvPr id="138" name="Google Shape;138;p4"/>
          <p:cNvPicPr preferRelativeResize="0"/>
          <p:nvPr/>
        </p:nvPicPr>
        <p:blipFill rotWithShape="1">
          <a:blip r:embed="rId5">
            <a:alphaModFix/>
          </a:blip>
          <a:srcRect/>
          <a:stretch/>
        </p:blipFill>
        <p:spPr>
          <a:xfrm>
            <a:off x="17028909" y="8443226"/>
            <a:ext cx="946308" cy="1395198"/>
          </a:xfrm>
          <a:prstGeom prst="rect">
            <a:avLst/>
          </a:prstGeom>
          <a:noFill/>
          <a:ln>
            <a:noFill/>
          </a:ln>
        </p:spPr>
      </p:pic>
      <p:sp>
        <p:nvSpPr>
          <p:cNvPr id="139" name="Google Shape;139;p4"/>
          <p:cNvSpPr txBox="1">
            <a:spLocks noGrp="1"/>
          </p:cNvSpPr>
          <p:nvPr>
            <p:ph type="sldNum" idx="12"/>
          </p:nvPr>
        </p:nvSpPr>
        <p:spPr>
          <a:xfrm>
            <a:off x="17236440" y="9392794"/>
            <a:ext cx="389697" cy="44563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AF6B4C"/>
              </a:buClr>
              <a:buSzPts val="3000"/>
              <a:buFont typeface="Heebo"/>
              <a:buNone/>
            </a:pPr>
            <a:fld id="{00000000-1234-1234-1234-123412341234}" type="slidenum">
              <a:rPr lang="en-US" sz="2400" b="1" i="0" u="none" strike="noStrike" cap="none">
                <a:solidFill>
                  <a:srgbClr val="AF6B4C"/>
                </a:solidFill>
                <a:latin typeface="Poppins" panose="00000500000000000000" pitchFamily="2" charset="0"/>
                <a:ea typeface="Heebo"/>
                <a:cs typeface="Poppins" panose="00000500000000000000" pitchFamily="2" charset="0"/>
                <a:sym typeface="Heebo"/>
              </a:rPr>
              <a:t>3</a:t>
            </a:fld>
            <a:endParaRPr sz="2400" b="1" i="0" u="none" strike="noStrike" cap="none" dirty="0">
              <a:solidFill>
                <a:srgbClr val="AF6B4C"/>
              </a:solidFill>
              <a:latin typeface="Poppins" panose="00000500000000000000" pitchFamily="2" charset="0"/>
              <a:ea typeface="Heebo"/>
              <a:cs typeface="Poppins" panose="00000500000000000000" pitchFamily="2" charset="0"/>
              <a:sym typeface="Heebo"/>
            </a:endParaRPr>
          </a:p>
        </p:txBody>
      </p:sp>
      <p:sp>
        <p:nvSpPr>
          <p:cNvPr id="141" name="Google Shape;141;p4"/>
          <p:cNvSpPr txBox="1"/>
          <p:nvPr/>
        </p:nvSpPr>
        <p:spPr>
          <a:xfrm>
            <a:off x="12390611" y="3471564"/>
            <a:ext cx="7256914"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1" u="none" strike="noStrike" cap="none" dirty="0">
                <a:solidFill>
                  <a:srgbClr val="97C33C"/>
                </a:solidFill>
                <a:latin typeface="Poppins" panose="00000500000000000000" pitchFamily="2" charset="0"/>
                <a:ea typeface="Calibri"/>
                <a:cs typeface="Poppins" panose="00000500000000000000" pitchFamily="2" charset="0"/>
                <a:sym typeface="Calibri"/>
              </a:rPr>
              <a:t>No liquids in bins</a:t>
            </a:r>
            <a:endParaRPr sz="1100" i="1" dirty="0">
              <a:solidFill>
                <a:srgbClr val="97C33C"/>
              </a:solidFill>
              <a:latin typeface="Poppins" panose="00000500000000000000" pitchFamily="2" charset="0"/>
              <a:cs typeface="Poppins" panose="00000500000000000000" pitchFamily="2" charset="0"/>
            </a:endParaRPr>
          </a:p>
        </p:txBody>
      </p:sp>
      <p:sp>
        <p:nvSpPr>
          <p:cNvPr id="142" name="Google Shape;142;p4"/>
          <p:cNvSpPr txBox="1"/>
          <p:nvPr/>
        </p:nvSpPr>
        <p:spPr>
          <a:xfrm>
            <a:off x="720380" y="2324100"/>
            <a:ext cx="5284180" cy="203132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1" i="0" strike="noStrike" cap="none" dirty="0">
                <a:solidFill>
                  <a:srgbClr val="B9664C"/>
                </a:solidFill>
                <a:latin typeface="Philosopher bold" panose="02000803000000020004" pitchFamily="2" charset="0"/>
                <a:ea typeface="Calibri"/>
                <a:cs typeface="Calibri"/>
                <a:sym typeface="Calibri"/>
              </a:rPr>
              <a:t>CUP</a:t>
            </a:r>
            <a:endParaRPr sz="1050" dirty="0">
              <a:solidFill>
                <a:srgbClr val="B9664C"/>
              </a:solidFill>
              <a:latin typeface="Philosopher bold" panose="02000803000000020004" pitchFamily="2" charset="0"/>
            </a:endParaRPr>
          </a:p>
          <a:p>
            <a:pPr marL="0" marR="0" lvl="0" indent="0" algn="l" rtl="0">
              <a:spcBef>
                <a:spcPts val="0"/>
              </a:spcBef>
              <a:spcAft>
                <a:spcPts val="0"/>
              </a:spcAft>
              <a:buNone/>
            </a:pPr>
            <a:r>
              <a:rPr lang="en-US" sz="3200" b="0" u="none" strike="noStrike" cap="none" dirty="0">
                <a:solidFill>
                  <a:srgbClr val="55844D"/>
                </a:solidFill>
                <a:latin typeface="Poppins" panose="00000500000000000000" pitchFamily="2" charset="0"/>
                <a:ea typeface="Calibri"/>
                <a:cs typeface="Poppins" panose="00000500000000000000" pitchFamily="2" charset="0"/>
                <a:sym typeface="Calibri"/>
              </a:rPr>
              <a:t>At Concordia – rinse &amp; recycle</a:t>
            </a:r>
            <a:endParaRPr sz="1050" dirty="0">
              <a:solidFill>
                <a:srgbClr val="55844D"/>
              </a:solidFill>
              <a:latin typeface="Poppins" panose="00000500000000000000" pitchFamily="2" charset="0"/>
              <a:cs typeface="Poppins" panose="00000500000000000000" pitchFamily="2" charset="0"/>
            </a:endParaRPr>
          </a:p>
          <a:p>
            <a:pPr marL="0" marR="0" lvl="0" indent="0" algn="l" rtl="0">
              <a:spcBef>
                <a:spcPts val="0"/>
              </a:spcBef>
              <a:spcAft>
                <a:spcPts val="0"/>
              </a:spcAft>
              <a:buNone/>
            </a:pPr>
            <a:r>
              <a:rPr lang="en-US" sz="3200" b="0" i="1" u="none" strike="noStrike" cap="none" dirty="0">
                <a:solidFill>
                  <a:srgbClr val="55844D"/>
                </a:solidFill>
                <a:latin typeface="Poppins" panose="00000500000000000000" pitchFamily="2" charset="0"/>
                <a:ea typeface="Calibri"/>
                <a:cs typeface="Poppins" panose="00000500000000000000" pitchFamily="2" charset="0"/>
                <a:sym typeface="Calibri"/>
              </a:rPr>
              <a:t>At home – landfill </a:t>
            </a:r>
            <a:endParaRPr sz="1050" i="1" dirty="0">
              <a:solidFill>
                <a:srgbClr val="55844D"/>
              </a:solidFill>
              <a:latin typeface="Poppins" panose="00000500000000000000" pitchFamily="2" charset="0"/>
              <a:cs typeface="Poppins" panose="00000500000000000000" pitchFamily="2" charset="0"/>
            </a:endParaRPr>
          </a:p>
        </p:txBody>
      </p:sp>
      <p:sp>
        <p:nvSpPr>
          <p:cNvPr id="143" name="Google Shape;143;p4"/>
          <p:cNvSpPr txBox="1"/>
          <p:nvPr/>
        </p:nvSpPr>
        <p:spPr>
          <a:xfrm>
            <a:off x="11755492" y="8484206"/>
            <a:ext cx="4626431" cy="147732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1" i="0" strike="noStrike" cap="none" dirty="0">
                <a:solidFill>
                  <a:srgbClr val="B9664C"/>
                </a:solidFill>
                <a:latin typeface="Philosopher" panose="02000503000000020004" pitchFamily="2" charset="0"/>
                <a:ea typeface="Calibri"/>
                <a:cs typeface="Calibri"/>
                <a:sym typeface="Calibri"/>
              </a:rPr>
              <a:t>LID</a:t>
            </a:r>
            <a:endParaRPr sz="1050" dirty="0">
              <a:solidFill>
                <a:srgbClr val="B9664C"/>
              </a:solidFill>
              <a:latin typeface="Philosopher" panose="02000503000000020004" pitchFamily="2" charset="0"/>
            </a:endParaRPr>
          </a:p>
          <a:p>
            <a:pPr marL="0" marR="0" lvl="0" indent="0" algn="l" rtl="0">
              <a:spcBef>
                <a:spcPts val="0"/>
              </a:spcBef>
              <a:spcAft>
                <a:spcPts val="0"/>
              </a:spcAft>
              <a:buNone/>
            </a:pPr>
            <a:r>
              <a:rPr lang="en-US" sz="3200" b="0" i="0" u="none" strike="noStrike" cap="none" dirty="0">
                <a:solidFill>
                  <a:srgbClr val="55844D"/>
                </a:solidFill>
                <a:latin typeface="Poppins" panose="00000500000000000000" pitchFamily="2" charset="0"/>
                <a:ea typeface="Calibri"/>
                <a:cs typeface="Poppins" panose="00000500000000000000" pitchFamily="2" charset="0"/>
                <a:sym typeface="Calibri"/>
              </a:rPr>
              <a:t>Plastic #5 – recycle</a:t>
            </a:r>
            <a:endParaRPr sz="1050" dirty="0">
              <a:solidFill>
                <a:srgbClr val="55844D"/>
              </a:solidFill>
              <a:latin typeface="Poppins" panose="00000500000000000000" pitchFamily="2" charset="0"/>
              <a:cs typeface="Poppins" panose="00000500000000000000" pitchFamily="2" charset="0"/>
            </a:endParaRPr>
          </a:p>
          <a:p>
            <a:pPr marL="0" marR="0" lvl="0" indent="0" algn="l" rtl="0">
              <a:spcBef>
                <a:spcPts val="0"/>
              </a:spcBef>
              <a:spcAft>
                <a:spcPts val="0"/>
              </a:spcAft>
              <a:buNone/>
            </a:pPr>
            <a:r>
              <a:rPr lang="en-US" sz="3200" b="0" i="0" u="none" strike="noStrike" cap="none" dirty="0">
                <a:solidFill>
                  <a:srgbClr val="55844D"/>
                </a:solidFill>
                <a:latin typeface="Poppins" panose="00000500000000000000" pitchFamily="2" charset="0"/>
                <a:ea typeface="Calibri"/>
                <a:cs typeface="Poppins" panose="00000500000000000000" pitchFamily="2" charset="0"/>
                <a:sym typeface="Calibri"/>
              </a:rPr>
              <a:t>Plastic #6 – landfill </a:t>
            </a:r>
            <a:endParaRPr sz="1050" dirty="0">
              <a:solidFill>
                <a:srgbClr val="55844D"/>
              </a:solidFill>
              <a:latin typeface="Poppins" panose="00000500000000000000" pitchFamily="2" charset="0"/>
              <a:cs typeface="Poppins" panose="00000500000000000000" pitchFamily="2" charset="0"/>
            </a:endParaRPr>
          </a:p>
        </p:txBody>
      </p:sp>
      <p:sp>
        <p:nvSpPr>
          <p:cNvPr id="144" name="Google Shape;144;p4"/>
          <p:cNvSpPr txBox="1"/>
          <p:nvPr/>
        </p:nvSpPr>
        <p:spPr>
          <a:xfrm>
            <a:off x="521963" y="8730428"/>
            <a:ext cx="7256914"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1" strike="noStrike" cap="none" dirty="0">
                <a:solidFill>
                  <a:srgbClr val="B9664C"/>
                </a:solidFill>
                <a:latin typeface="Philosopher" panose="02000503000000020004" pitchFamily="2" charset="0"/>
                <a:ea typeface="Calibri"/>
                <a:cs typeface="Calibri"/>
                <a:sym typeface="Calibri"/>
              </a:rPr>
              <a:t>SLEEVE</a:t>
            </a:r>
            <a:endParaRPr sz="1050" dirty="0">
              <a:solidFill>
                <a:srgbClr val="B9664C"/>
              </a:solidFill>
              <a:latin typeface="Philosopher" panose="02000503000000020004" pitchFamily="2" charset="0"/>
            </a:endParaRPr>
          </a:p>
          <a:p>
            <a:pPr marL="0" marR="0" lvl="0" indent="0" algn="l" rtl="0">
              <a:spcBef>
                <a:spcPts val="0"/>
              </a:spcBef>
              <a:spcAft>
                <a:spcPts val="0"/>
              </a:spcAft>
              <a:buNone/>
            </a:pPr>
            <a:r>
              <a:rPr lang="en-US" sz="3200" b="0" i="0" u="none" strike="noStrike" cap="none" dirty="0">
                <a:solidFill>
                  <a:srgbClr val="55844D"/>
                </a:solidFill>
                <a:latin typeface="Poppins" panose="00000500000000000000" pitchFamily="2" charset="0"/>
                <a:ea typeface="Calibri"/>
                <a:cs typeface="Poppins" panose="00000500000000000000" pitchFamily="2" charset="0"/>
                <a:sym typeface="Calibri"/>
              </a:rPr>
              <a:t>Recycle or compost</a:t>
            </a:r>
            <a:endParaRPr sz="1050" dirty="0">
              <a:solidFill>
                <a:srgbClr val="55844D"/>
              </a:solidFill>
              <a:latin typeface="Poppins" panose="00000500000000000000" pitchFamily="2" charset="0"/>
              <a:cs typeface="Poppins" panose="00000500000000000000" pitchFamily="2" charset="0"/>
            </a:endParaRPr>
          </a:p>
        </p:txBody>
      </p:sp>
      <p:cxnSp>
        <p:nvCxnSpPr>
          <p:cNvPr id="9" name="Straight Connector 8">
            <a:extLst>
              <a:ext uri="{FF2B5EF4-FFF2-40B4-BE49-F238E27FC236}">
                <a16:creationId xmlns:a16="http://schemas.microsoft.com/office/drawing/2014/main" id="{1B426F0B-9151-FDE5-0EE7-812C8FC2DED3}"/>
              </a:ext>
            </a:extLst>
          </p:cNvPr>
          <p:cNvCxnSpPr/>
          <p:nvPr/>
        </p:nvCxnSpPr>
        <p:spPr>
          <a:xfrm>
            <a:off x="2575560" y="4355425"/>
            <a:ext cx="2499360" cy="437555"/>
          </a:xfrm>
          <a:prstGeom prst="line">
            <a:avLst/>
          </a:prstGeom>
          <a:ln w="19050">
            <a:solidFill>
              <a:srgbClr val="B9664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4C0AC30-563B-2A01-CC63-BF9FF5F6EAE1}"/>
              </a:ext>
            </a:extLst>
          </p:cNvPr>
          <p:cNvCxnSpPr>
            <a:cxnSpLocks/>
          </p:cNvCxnSpPr>
          <p:nvPr/>
        </p:nvCxnSpPr>
        <p:spPr>
          <a:xfrm flipV="1">
            <a:off x="8732520" y="3777317"/>
            <a:ext cx="3541371" cy="1305223"/>
          </a:xfrm>
          <a:prstGeom prst="line">
            <a:avLst/>
          </a:prstGeom>
          <a:ln w="19050">
            <a:solidFill>
              <a:srgbClr val="B9664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D784274-4E03-C98D-CF4B-20E69B808437}"/>
              </a:ext>
            </a:extLst>
          </p:cNvPr>
          <p:cNvCxnSpPr>
            <a:cxnSpLocks/>
          </p:cNvCxnSpPr>
          <p:nvPr/>
        </p:nvCxnSpPr>
        <p:spPr>
          <a:xfrm flipV="1">
            <a:off x="2286000" y="8056937"/>
            <a:ext cx="1958340" cy="972763"/>
          </a:xfrm>
          <a:prstGeom prst="line">
            <a:avLst/>
          </a:prstGeom>
          <a:ln w="19050">
            <a:solidFill>
              <a:srgbClr val="B9664C"/>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08B8E24-DFDE-36F1-8408-33AADF999409}"/>
              </a:ext>
            </a:extLst>
          </p:cNvPr>
          <p:cNvCxnSpPr>
            <a:cxnSpLocks/>
          </p:cNvCxnSpPr>
          <p:nvPr/>
        </p:nvCxnSpPr>
        <p:spPr>
          <a:xfrm>
            <a:off x="8964574" y="8869680"/>
            <a:ext cx="2412086" cy="271145"/>
          </a:xfrm>
          <a:prstGeom prst="line">
            <a:avLst/>
          </a:prstGeom>
          <a:ln w="19050">
            <a:solidFill>
              <a:srgbClr val="B9664C"/>
            </a:solidFill>
          </a:ln>
        </p:spPr>
        <p:style>
          <a:lnRef idx="1">
            <a:schemeClr val="accent1"/>
          </a:lnRef>
          <a:fillRef idx="0">
            <a:schemeClr val="accent1"/>
          </a:fillRef>
          <a:effectRef idx="0">
            <a:schemeClr val="accent1"/>
          </a:effectRef>
          <a:fontRef idx="minor">
            <a:schemeClr val="tx1"/>
          </a:fontRef>
        </p:style>
      </p:cxnSp>
      <p:sp>
        <p:nvSpPr>
          <p:cNvPr id="19" name="Chord 18">
            <a:extLst>
              <a:ext uri="{FF2B5EF4-FFF2-40B4-BE49-F238E27FC236}">
                <a16:creationId xmlns:a16="http://schemas.microsoft.com/office/drawing/2014/main" id="{F714AAA8-EC2A-0E2D-6DAE-B6109CC03F85}"/>
              </a:ext>
            </a:extLst>
          </p:cNvPr>
          <p:cNvSpPr/>
          <p:nvPr/>
        </p:nvSpPr>
        <p:spPr>
          <a:xfrm rot="10800000">
            <a:off x="-394197" y="550635"/>
            <a:ext cx="788394" cy="588117"/>
          </a:xfrm>
          <a:prstGeom prst="chord">
            <a:avLst>
              <a:gd name="adj1" fmla="val 5369559"/>
              <a:gd name="adj2" fmla="val 16200000"/>
            </a:avLst>
          </a:prstGeom>
          <a:solidFill>
            <a:srgbClr val="558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fade">
                                      <p:cBhvr>
                                        <p:cTn id="7" dur="750"/>
                                        <p:tgtEl>
                                          <p:spTgt spid="140"/>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142"/>
                                        </p:tgtEl>
                                        <p:attrNameLst>
                                          <p:attrName>style.visibility</p:attrName>
                                        </p:attrNameLst>
                                      </p:cBhvr>
                                      <p:to>
                                        <p:strVal val="visible"/>
                                      </p:to>
                                    </p:set>
                                    <p:animEffect transition="in" filter="fade">
                                      <p:cBhvr>
                                        <p:cTn id="15" dur="500"/>
                                        <p:tgtEl>
                                          <p:spTgt spid="142"/>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250"/>
                            </p:stCondLst>
                            <p:childTnLst>
                              <p:par>
                                <p:cTn id="21" presetID="10" presetClass="entr" presetSubtype="0" fill="hold" grpId="0" nodeType="afterEffect">
                                  <p:stCondLst>
                                    <p:cond delay="0"/>
                                  </p:stCondLst>
                                  <p:childTnLst>
                                    <p:set>
                                      <p:cBhvr>
                                        <p:cTn id="22" dur="1" fill="hold">
                                          <p:stCondLst>
                                            <p:cond delay="0"/>
                                          </p:stCondLst>
                                        </p:cTn>
                                        <p:tgtEl>
                                          <p:spTgt spid="144"/>
                                        </p:tgtEl>
                                        <p:attrNameLst>
                                          <p:attrName>style.visibility</p:attrName>
                                        </p:attrNameLst>
                                      </p:cBhvr>
                                      <p:to>
                                        <p:strVal val="visible"/>
                                      </p:to>
                                    </p:set>
                                    <p:animEffect transition="in" filter="fade">
                                      <p:cBhvr>
                                        <p:cTn id="23" dur="500"/>
                                        <p:tgtEl>
                                          <p:spTgt spid="144"/>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250"/>
                            </p:stCondLst>
                            <p:childTnLst>
                              <p:par>
                                <p:cTn id="29" presetID="10" presetClass="entr" presetSubtype="0" fill="hold" grpId="0" nodeType="afterEffect">
                                  <p:stCondLst>
                                    <p:cond delay="0"/>
                                  </p:stCondLst>
                                  <p:childTnLst>
                                    <p:set>
                                      <p:cBhvr>
                                        <p:cTn id="30" dur="1" fill="hold">
                                          <p:stCondLst>
                                            <p:cond delay="0"/>
                                          </p:stCondLst>
                                        </p:cTn>
                                        <p:tgtEl>
                                          <p:spTgt spid="143"/>
                                        </p:tgtEl>
                                        <p:attrNameLst>
                                          <p:attrName>style.visibility</p:attrName>
                                        </p:attrNameLst>
                                      </p:cBhvr>
                                      <p:to>
                                        <p:strVal val="visible"/>
                                      </p:to>
                                    </p:set>
                                    <p:animEffect transition="in" filter="fade">
                                      <p:cBhvr>
                                        <p:cTn id="31" dur="500"/>
                                        <p:tgtEl>
                                          <p:spTgt spid="143"/>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4250"/>
                            </p:stCondLst>
                            <p:childTnLst>
                              <p:par>
                                <p:cTn id="37" presetID="10" presetClass="entr" presetSubtype="0" fill="hold" grpId="0" nodeType="afterEffect">
                                  <p:stCondLst>
                                    <p:cond delay="0"/>
                                  </p:stCondLst>
                                  <p:childTnLst>
                                    <p:set>
                                      <p:cBhvr>
                                        <p:cTn id="38" dur="1" fill="hold">
                                          <p:stCondLst>
                                            <p:cond delay="0"/>
                                          </p:stCondLst>
                                        </p:cTn>
                                        <p:tgtEl>
                                          <p:spTgt spid="141"/>
                                        </p:tgtEl>
                                        <p:attrNameLst>
                                          <p:attrName>style.visibility</p:attrName>
                                        </p:attrNameLst>
                                      </p:cBhvr>
                                      <p:to>
                                        <p:strVal val="visible"/>
                                      </p:to>
                                    </p:set>
                                    <p:animEffect transition="in" filter="fade">
                                      <p:cBhvr>
                                        <p:cTn id="39"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p:bldP spid="142" grpId="0"/>
      <p:bldP spid="143" grpId="0"/>
      <p:bldP spid="14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DEF"/>
        </a:solidFill>
        <a:effectLst/>
      </p:bgPr>
    </p:bg>
    <p:spTree>
      <p:nvGrpSpPr>
        <p:cNvPr id="1" name="Shape 152"/>
        <p:cNvGrpSpPr/>
        <p:nvPr/>
      </p:nvGrpSpPr>
      <p:grpSpPr>
        <a:xfrm>
          <a:off x="0" y="0"/>
          <a:ext cx="0" cy="0"/>
          <a:chOff x="0" y="0"/>
          <a:chExt cx="0" cy="0"/>
        </a:xfrm>
      </p:grpSpPr>
      <p:pic>
        <p:nvPicPr>
          <p:cNvPr id="154" name="Google Shape;154;p5"/>
          <p:cNvPicPr preferRelativeResize="0"/>
          <p:nvPr/>
        </p:nvPicPr>
        <p:blipFill rotWithShape="1">
          <a:blip r:embed="rId3">
            <a:alphaModFix/>
          </a:blip>
          <a:srcRect/>
          <a:stretch/>
        </p:blipFill>
        <p:spPr>
          <a:xfrm>
            <a:off x="17144999" y="8799786"/>
            <a:ext cx="853077" cy="1257742"/>
          </a:xfrm>
          <a:prstGeom prst="rect">
            <a:avLst/>
          </a:prstGeom>
          <a:noFill/>
          <a:ln>
            <a:noFill/>
          </a:ln>
        </p:spPr>
      </p:pic>
      <p:sp>
        <p:nvSpPr>
          <p:cNvPr id="155" name="Google Shape;155;p5"/>
          <p:cNvSpPr txBox="1">
            <a:spLocks noGrp="1"/>
          </p:cNvSpPr>
          <p:nvPr>
            <p:ph type="sldNum" idx="12"/>
          </p:nvPr>
        </p:nvSpPr>
        <p:spPr>
          <a:xfrm>
            <a:off x="17335792" y="9655802"/>
            <a:ext cx="351304" cy="40172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AF6B4C"/>
              </a:buClr>
              <a:buSzPts val="3000"/>
              <a:buFont typeface="Heebo"/>
              <a:buNone/>
            </a:pPr>
            <a:fld id="{00000000-1234-1234-1234-123412341234}" type="slidenum">
              <a:rPr lang="en-US" sz="2400" b="1" i="0" u="none" strike="noStrike" cap="none">
                <a:solidFill>
                  <a:srgbClr val="AF6B4C"/>
                </a:solidFill>
                <a:latin typeface="Poppins" panose="00000500000000000000" pitchFamily="2" charset="0"/>
                <a:ea typeface="Heebo"/>
                <a:cs typeface="Poppins" panose="00000500000000000000" pitchFamily="2" charset="0"/>
                <a:sym typeface="Heebo"/>
              </a:rPr>
              <a:t>4</a:t>
            </a:fld>
            <a:endParaRPr sz="2400" b="1" i="0" u="none" strike="noStrike" cap="none" dirty="0">
              <a:solidFill>
                <a:srgbClr val="AF6B4C"/>
              </a:solidFill>
              <a:latin typeface="Poppins" panose="00000500000000000000" pitchFamily="2" charset="0"/>
              <a:ea typeface="Heebo"/>
              <a:cs typeface="Poppins" panose="00000500000000000000" pitchFamily="2" charset="0"/>
              <a:sym typeface="Heebo"/>
            </a:endParaRPr>
          </a:p>
        </p:txBody>
      </p:sp>
      <p:pic>
        <p:nvPicPr>
          <p:cNvPr id="156" name="Google Shape;156;p5" descr="Diagram of a single-use plastic cup"/>
          <p:cNvPicPr preferRelativeResize="0"/>
          <p:nvPr/>
        </p:nvPicPr>
        <p:blipFill rotWithShape="1">
          <a:blip r:embed="rId4">
            <a:alphaModFix amt="74000"/>
          </a:blip>
          <a:srcRect l="22423" t="8161" r="18782" b="6497"/>
          <a:stretch/>
        </p:blipFill>
        <p:spPr>
          <a:xfrm>
            <a:off x="606328" y="2039897"/>
            <a:ext cx="6855252" cy="7459068"/>
          </a:xfrm>
          <a:prstGeom prst="rect">
            <a:avLst/>
          </a:prstGeom>
          <a:noFill/>
          <a:ln>
            <a:noFill/>
          </a:ln>
        </p:spPr>
      </p:pic>
      <p:sp>
        <p:nvSpPr>
          <p:cNvPr id="157" name="Google Shape;157;p5"/>
          <p:cNvSpPr txBox="1"/>
          <p:nvPr/>
        </p:nvSpPr>
        <p:spPr>
          <a:xfrm>
            <a:off x="7147327" y="2258452"/>
            <a:ext cx="8595594" cy="166199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0" i="0" u="none" strike="noStrike" cap="none" dirty="0">
                <a:solidFill>
                  <a:srgbClr val="55844D"/>
                </a:solidFill>
                <a:latin typeface="Poppins" panose="00000500000000000000" pitchFamily="2" charset="0"/>
                <a:ea typeface="Calibri"/>
                <a:cs typeface="Poppins" panose="00000500000000000000" pitchFamily="2" charset="0"/>
                <a:sym typeface="Calibri"/>
              </a:rPr>
              <a:t>Plastic #7 – </a:t>
            </a:r>
            <a:r>
              <a:rPr lang="en-US" sz="3600" i="0" u="sng" strike="noStrike" cap="none" dirty="0">
                <a:solidFill>
                  <a:srgbClr val="55844D"/>
                </a:solidFill>
                <a:latin typeface="Poppins" panose="00000500000000000000" pitchFamily="2" charset="0"/>
                <a:ea typeface="Calibri"/>
                <a:cs typeface="Poppins" panose="00000500000000000000" pitchFamily="2" charset="0"/>
                <a:sym typeface="Calibri"/>
              </a:rPr>
              <a:t>certified compostable </a:t>
            </a:r>
            <a:endParaRPr sz="1100" dirty="0">
              <a:latin typeface="Poppins" panose="00000500000000000000" pitchFamily="2" charset="0"/>
              <a:cs typeface="Poppins" panose="00000500000000000000" pitchFamily="2" charset="0"/>
            </a:endParaRPr>
          </a:p>
          <a:p>
            <a:pPr marL="0" marR="0" lvl="0" indent="0" algn="l" rtl="0">
              <a:spcBef>
                <a:spcPts val="0"/>
              </a:spcBef>
              <a:spcAft>
                <a:spcPts val="0"/>
              </a:spcAft>
              <a:buNone/>
            </a:pPr>
            <a:r>
              <a:rPr lang="en-US" sz="3600" b="0" i="0" u="none" strike="noStrike" cap="none" dirty="0">
                <a:solidFill>
                  <a:srgbClr val="55844D"/>
                </a:solidFill>
                <a:latin typeface="Poppins" panose="00000500000000000000" pitchFamily="2" charset="0"/>
                <a:ea typeface="Calibri"/>
                <a:cs typeface="Poppins" panose="00000500000000000000" pitchFamily="2" charset="0"/>
                <a:sym typeface="Calibri"/>
              </a:rPr>
              <a:t>At Concordia – </a:t>
            </a:r>
            <a:r>
              <a:rPr lang="en-US" sz="3600" b="0" u="none" strike="noStrike" cap="none" dirty="0">
                <a:solidFill>
                  <a:srgbClr val="55844D"/>
                </a:solidFill>
                <a:latin typeface="Poppins" panose="00000500000000000000" pitchFamily="2" charset="0"/>
                <a:ea typeface="Calibri"/>
                <a:cs typeface="Poppins" panose="00000500000000000000" pitchFamily="2" charset="0"/>
                <a:sym typeface="Calibri"/>
              </a:rPr>
              <a:t>Compost</a:t>
            </a:r>
            <a:endParaRPr sz="1100" dirty="0">
              <a:latin typeface="Poppins" panose="00000500000000000000" pitchFamily="2" charset="0"/>
              <a:cs typeface="Poppins" panose="00000500000000000000" pitchFamily="2" charset="0"/>
            </a:endParaRPr>
          </a:p>
          <a:p>
            <a:pPr marL="0" marR="0" lvl="0" indent="0" algn="l" rtl="0">
              <a:spcBef>
                <a:spcPts val="0"/>
              </a:spcBef>
              <a:spcAft>
                <a:spcPts val="0"/>
              </a:spcAft>
              <a:buNone/>
            </a:pPr>
            <a:r>
              <a:rPr lang="en-US" sz="3600" b="0" i="1" u="none" strike="noStrike" cap="none" dirty="0">
                <a:solidFill>
                  <a:srgbClr val="55844D"/>
                </a:solidFill>
                <a:latin typeface="Poppins" panose="00000500000000000000" pitchFamily="2" charset="0"/>
                <a:ea typeface="Calibri"/>
                <a:cs typeface="Poppins" panose="00000500000000000000" pitchFamily="2" charset="0"/>
                <a:sym typeface="Calibri"/>
              </a:rPr>
              <a:t>At home – Garbage</a:t>
            </a:r>
            <a:endParaRPr sz="1100" i="1" dirty="0">
              <a:latin typeface="Poppins" panose="00000500000000000000" pitchFamily="2" charset="0"/>
              <a:cs typeface="Poppins" panose="00000500000000000000" pitchFamily="2" charset="0"/>
            </a:endParaRPr>
          </a:p>
        </p:txBody>
      </p:sp>
      <p:sp>
        <p:nvSpPr>
          <p:cNvPr id="158" name="Google Shape;158;p5"/>
          <p:cNvSpPr txBox="1"/>
          <p:nvPr/>
        </p:nvSpPr>
        <p:spPr>
          <a:xfrm>
            <a:off x="9667106" y="4533900"/>
            <a:ext cx="7256914" cy="67710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400" b="0" i="0" u="none" strike="noStrike" cap="none" dirty="0">
                <a:solidFill>
                  <a:srgbClr val="97C33C"/>
                </a:solidFill>
                <a:latin typeface="Philosopher" panose="02000503000000020004" pitchFamily="2" charset="0"/>
                <a:ea typeface="Calibri"/>
                <a:cs typeface="Calibri"/>
                <a:sym typeface="Calibri"/>
              </a:rPr>
              <a:t>Compost certifications :</a:t>
            </a:r>
            <a:endParaRPr dirty="0">
              <a:latin typeface="Philosopher" panose="02000503000000020004" pitchFamily="2" charset="0"/>
            </a:endParaRPr>
          </a:p>
        </p:txBody>
      </p:sp>
      <p:pic>
        <p:nvPicPr>
          <p:cNvPr id="159" name="Google Shape;159;p5" descr="BPI Certified 100% Compostable logo"/>
          <p:cNvPicPr preferRelativeResize="0"/>
          <p:nvPr/>
        </p:nvPicPr>
        <p:blipFill rotWithShape="1">
          <a:blip r:embed="rId5">
            <a:alphaModFix/>
          </a:blip>
          <a:srcRect/>
          <a:stretch/>
        </p:blipFill>
        <p:spPr>
          <a:xfrm>
            <a:off x="8709660" y="5538863"/>
            <a:ext cx="3518438" cy="1682731"/>
          </a:xfrm>
          <a:prstGeom prst="rect">
            <a:avLst/>
          </a:prstGeom>
          <a:noFill/>
          <a:ln>
            <a:noFill/>
          </a:ln>
        </p:spPr>
      </p:pic>
      <p:pic>
        <p:nvPicPr>
          <p:cNvPr id="160" name="Google Shape;160;p5" descr="BNQ Compostable logo"/>
          <p:cNvPicPr preferRelativeResize="0"/>
          <p:nvPr/>
        </p:nvPicPr>
        <p:blipFill rotWithShape="1">
          <a:blip r:embed="rId6">
            <a:alphaModFix/>
          </a:blip>
          <a:srcRect/>
          <a:stretch/>
        </p:blipFill>
        <p:spPr>
          <a:xfrm>
            <a:off x="12903758" y="5143500"/>
            <a:ext cx="3294842" cy="2466849"/>
          </a:xfrm>
          <a:prstGeom prst="rect">
            <a:avLst/>
          </a:prstGeom>
          <a:noFill/>
          <a:ln>
            <a:noFill/>
          </a:ln>
        </p:spPr>
      </p:pic>
      <p:sp>
        <p:nvSpPr>
          <p:cNvPr id="161" name="Google Shape;161;p5"/>
          <p:cNvSpPr txBox="1"/>
          <p:nvPr/>
        </p:nvSpPr>
        <p:spPr>
          <a:xfrm>
            <a:off x="8609262" y="7756225"/>
            <a:ext cx="9526338" cy="61555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000" b="0" i="0" u="none" strike="noStrike" cap="none" dirty="0">
                <a:solidFill>
                  <a:srgbClr val="B9664C"/>
                </a:solidFill>
                <a:latin typeface="Poppins" panose="00000500000000000000" pitchFamily="2" charset="0"/>
                <a:ea typeface="Calibri"/>
                <a:cs typeface="Poppins" panose="00000500000000000000" pitchFamily="2" charset="0"/>
                <a:sym typeface="Calibri"/>
              </a:rPr>
              <a:t>Biodegradable ≠ Compostable</a:t>
            </a:r>
            <a:endParaRPr sz="1200" dirty="0">
              <a:solidFill>
                <a:srgbClr val="B9664C"/>
              </a:solidFill>
              <a:latin typeface="Poppins" panose="00000500000000000000" pitchFamily="2" charset="0"/>
              <a:cs typeface="Poppins" panose="00000500000000000000" pitchFamily="2" charset="0"/>
            </a:endParaRPr>
          </a:p>
        </p:txBody>
      </p:sp>
      <p:sp>
        <p:nvSpPr>
          <p:cNvPr id="2" name="Google Shape;137;p4">
            <a:extLst>
              <a:ext uri="{FF2B5EF4-FFF2-40B4-BE49-F238E27FC236}">
                <a16:creationId xmlns:a16="http://schemas.microsoft.com/office/drawing/2014/main" id="{394B013D-2127-2E2E-DDAF-B1944F842AD6}"/>
              </a:ext>
            </a:extLst>
          </p:cNvPr>
          <p:cNvSpPr txBox="1">
            <a:spLocks/>
          </p:cNvSpPr>
          <p:nvPr/>
        </p:nvSpPr>
        <p:spPr>
          <a:xfrm>
            <a:off x="308900" y="247397"/>
            <a:ext cx="13944600" cy="128035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30000"/>
              </a:lnSpc>
              <a:buClr>
                <a:srgbClr val="97C33C"/>
              </a:buClr>
              <a:buSzPts val="6400"/>
              <a:buFont typeface="Aleo"/>
              <a:buNone/>
            </a:pPr>
            <a:r>
              <a:rPr lang="en-US" sz="6400" b="1" dirty="0">
                <a:solidFill>
                  <a:srgbClr val="B9664C"/>
                </a:solidFill>
                <a:latin typeface="Philosopher" panose="02000503000000020004" pitchFamily="2" charset="0"/>
                <a:ea typeface="Aleo"/>
                <a:cs typeface="Aleo"/>
                <a:sym typeface="Aleo"/>
              </a:rPr>
              <a:t>Waste Sorting at Concordia Vs. Home</a:t>
            </a:r>
            <a:endParaRPr lang="en-US" dirty="0">
              <a:solidFill>
                <a:srgbClr val="B9664C"/>
              </a:solidFill>
              <a:latin typeface="Philosopher" panose="02000503000000020004" pitchFamily="2" charset="0"/>
            </a:endParaRPr>
          </a:p>
        </p:txBody>
      </p:sp>
      <p:cxnSp>
        <p:nvCxnSpPr>
          <p:cNvPr id="4" name="Straight Connector 3">
            <a:extLst>
              <a:ext uri="{FF2B5EF4-FFF2-40B4-BE49-F238E27FC236}">
                <a16:creationId xmlns:a16="http://schemas.microsoft.com/office/drawing/2014/main" id="{52FB2F1F-16B1-895C-384B-5F598CBB24FF}"/>
              </a:ext>
            </a:extLst>
          </p:cNvPr>
          <p:cNvCxnSpPr>
            <a:cxnSpLocks/>
          </p:cNvCxnSpPr>
          <p:nvPr/>
        </p:nvCxnSpPr>
        <p:spPr>
          <a:xfrm flipV="1">
            <a:off x="5356860" y="2857500"/>
            <a:ext cx="1615440" cy="1676400"/>
          </a:xfrm>
          <a:prstGeom prst="line">
            <a:avLst/>
          </a:prstGeom>
          <a:ln w="19050">
            <a:solidFill>
              <a:srgbClr val="B9664C"/>
            </a:solidFill>
          </a:ln>
        </p:spPr>
        <p:style>
          <a:lnRef idx="1">
            <a:schemeClr val="accent1"/>
          </a:lnRef>
          <a:fillRef idx="0">
            <a:schemeClr val="accent1"/>
          </a:fillRef>
          <a:effectRef idx="0">
            <a:schemeClr val="accent1"/>
          </a:effectRef>
          <a:fontRef idx="minor">
            <a:schemeClr val="tx1"/>
          </a:fontRef>
        </p:style>
      </p:cxnSp>
      <p:sp>
        <p:nvSpPr>
          <p:cNvPr id="8" name="Chord 7">
            <a:extLst>
              <a:ext uri="{FF2B5EF4-FFF2-40B4-BE49-F238E27FC236}">
                <a16:creationId xmlns:a16="http://schemas.microsoft.com/office/drawing/2014/main" id="{0CC9F5BB-1369-5437-EE80-C94F8E6E67AA}"/>
              </a:ext>
            </a:extLst>
          </p:cNvPr>
          <p:cNvSpPr/>
          <p:nvPr/>
        </p:nvSpPr>
        <p:spPr>
          <a:xfrm rot="10800000">
            <a:off x="-394197" y="585785"/>
            <a:ext cx="788394" cy="588117"/>
          </a:xfrm>
          <a:prstGeom prst="chord">
            <a:avLst>
              <a:gd name="adj1" fmla="val 5369559"/>
              <a:gd name="adj2" fmla="val 16200000"/>
            </a:avLst>
          </a:prstGeom>
          <a:solidFill>
            <a:srgbClr val="B96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7"/>
                                        </p:tgtEl>
                                        <p:attrNameLst>
                                          <p:attrName>style.visibility</p:attrName>
                                        </p:attrNameLst>
                                      </p:cBhvr>
                                      <p:to>
                                        <p:strVal val="visible"/>
                                      </p:to>
                                    </p:set>
                                    <p:animEffect transition="in" filter="fade">
                                      <p:cBhvr>
                                        <p:cTn id="11" dur="500"/>
                                        <p:tgtEl>
                                          <p:spTgt spid="157"/>
                                        </p:tgtEl>
                                      </p:cBhvr>
                                    </p:animEffect>
                                  </p:childTnLst>
                                </p:cTn>
                              </p:par>
                            </p:childTnLst>
                          </p:cTn>
                        </p:par>
                        <p:par>
                          <p:cTn id="12" fill="hold">
                            <p:stCondLst>
                              <p:cond delay="1000"/>
                            </p:stCondLst>
                            <p:childTnLst>
                              <p:par>
                                <p:cTn id="13" presetID="42" presetClass="entr" presetSubtype="0" fill="hold" grpId="0" nodeType="afterEffect">
                                  <p:stCondLst>
                                    <p:cond delay="500"/>
                                  </p:stCondLst>
                                  <p:childTnLst>
                                    <p:set>
                                      <p:cBhvr>
                                        <p:cTn id="14" dur="1" fill="hold">
                                          <p:stCondLst>
                                            <p:cond delay="0"/>
                                          </p:stCondLst>
                                        </p:cTn>
                                        <p:tgtEl>
                                          <p:spTgt spid="158"/>
                                        </p:tgtEl>
                                        <p:attrNameLst>
                                          <p:attrName>style.visibility</p:attrName>
                                        </p:attrNameLst>
                                      </p:cBhvr>
                                      <p:to>
                                        <p:strVal val="visible"/>
                                      </p:to>
                                    </p:set>
                                    <p:animEffect transition="in" filter="fade">
                                      <p:cBhvr>
                                        <p:cTn id="15" dur="750"/>
                                        <p:tgtEl>
                                          <p:spTgt spid="158"/>
                                        </p:tgtEl>
                                      </p:cBhvr>
                                    </p:animEffect>
                                    <p:anim calcmode="lin" valueType="num">
                                      <p:cBhvr>
                                        <p:cTn id="16" dur="750" fill="hold"/>
                                        <p:tgtEl>
                                          <p:spTgt spid="158"/>
                                        </p:tgtEl>
                                        <p:attrNameLst>
                                          <p:attrName>ppt_x</p:attrName>
                                        </p:attrNameLst>
                                      </p:cBhvr>
                                      <p:tavLst>
                                        <p:tav tm="0">
                                          <p:val>
                                            <p:strVal val="#ppt_x"/>
                                          </p:val>
                                        </p:tav>
                                        <p:tav tm="100000">
                                          <p:val>
                                            <p:strVal val="#ppt_x"/>
                                          </p:val>
                                        </p:tav>
                                      </p:tavLst>
                                    </p:anim>
                                    <p:anim calcmode="lin" valueType="num">
                                      <p:cBhvr>
                                        <p:cTn id="17" dur="750" fill="hold"/>
                                        <p:tgtEl>
                                          <p:spTgt spid="158"/>
                                        </p:tgtEl>
                                        <p:attrNameLst>
                                          <p:attrName>ppt_y</p:attrName>
                                        </p:attrNameLst>
                                      </p:cBhvr>
                                      <p:tavLst>
                                        <p:tav tm="0">
                                          <p:val>
                                            <p:strVal val="#ppt_y+.1"/>
                                          </p:val>
                                        </p:tav>
                                        <p:tav tm="100000">
                                          <p:val>
                                            <p:strVal val="#ppt_y"/>
                                          </p:val>
                                        </p:tav>
                                      </p:tavLst>
                                    </p:anim>
                                  </p:childTnLst>
                                </p:cTn>
                              </p:par>
                            </p:childTnLst>
                          </p:cTn>
                        </p:par>
                        <p:par>
                          <p:cTn id="18" fill="hold">
                            <p:stCondLst>
                              <p:cond delay="2250"/>
                            </p:stCondLst>
                            <p:childTnLst>
                              <p:par>
                                <p:cTn id="19" presetID="42" presetClass="entr" presetSubtype="0" fill="hold" nodeType="afterEffect">
                                  <p:stCondLst>
                                    <p:cond delay="0"/>
                                  </p:stCondLst>
                                  <p:childTnLst>
                                    <p:set>
                                      <p:cBhvr>
                                        <p:cTn id="20" dur="1" fill="hold">
                                          <p:stCondLst>
                                            <p:cond delay="0"/>
                                          </p:stCondLst>
                                        </p:cTn>
                                        <p:tgtEl>
                                          <p:spTgt spid="159"/>
                                        </p:tgtEl>
                                        <p:attrNameLst>
                                          <p:attrName>style.visibility</p:attrName>
                                        </p:attrNameLst>
                                      </p:cBhvr>
                                      <p:to>
                                        <p:strVal val="visible"/>
                                      </p:to>
                                    </p:set>
                                    <p:animEffect transition="in" filter="fade">
                                      <p:cBhvr>
                                        <p:cTn id="21" dur="750"/>
                                        <p:tgtEl>
                                          <p:spTgt spid="159"/>
                                        </p:tgtEl>
                                      </p:cBhvr>
                                    </p:animEffect>
                                    <p:anim calcmode="lin" valueType="num">
                                      <p:cBhvr>
                                        <p:cTn id="22" dur="750" fill="hold"/>
                                        <p:tgtEl>
                                          <p:spTgt spid="159"/>
                                        </p:tgtEl>
                                        <p:attrNameLst>
                                          <p:attrName>ppt_x</p:attrName>
                                        </p:attrNameLst>
                                      </p:cBhvr>
                                      <p:tavLst>
                                        <p:tav tm="0">
                                          <p:val>
                                            <p:strVal val="#ppt_x"/>
                                          </p:val>
                                        </p:tav>
                                        <p:tav tm="100000">
                                          <p:val>
                                            <p:strVal val="#ppt_x"/>
                                          </p:val>
                                        </p:tav>
                                      </p:tavLst>
                                    </p:anim>
                                    <p:anim calcmode="lin" valueType="num">
                                      <p:cBhvr>
                                        <p:cTn id="23" dur="750" fill="hold"/>
                                        <p:tgtEl>
                                          <p:spTgt spid="159"/>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160"/>
                                        </p:tgtEl>
                                        <p:attrNameLst>
                                          <p:attrName>style.visibility</p:attrName>
                                        </p:attrNameLst>
                                      </p:cBhvr>
                                      <p:to>
                                        <p:strVal val="visible"/>
                                      </p:to>
                                    </p:set>
                                    <p:animEffect transition="in" filter="fade">
                                      <p:cBhvr>
                                        <p:cTn id="27" dur="750"/>
                                        <p:tgtEl>
                                          <p:spTgt spid="160"/>
                                        </p:tgtEl>
                                      </p:cBhvr>
                                    </p:animEffect>
                                    <p:anim calcmode="lin" valueType="num">
                                      <p:cBhvr>
                                        <p:cTn id="28" dur="750" fill="hold"/>
                                        <p:tgtEl>
                                          <p:spTgt spid="160"/>
                                        </p:tgtEl>
                                        <p:attrNameLst>
                                          <p:attrName>ppt_x</p:attrName>
                                        </p:attrNameLst>
                                      </p:cBhvr>
                                      <p:tavLst>
                                        <p:tav tm="0">
                                          <p:val>
                                            <p:strVal val="#ppt_x"/>
                                          </p:val>
                                        </p:tav>
                                        <p:tav tm="100000">
                                          <p:val>
                                            <p:strVal val="#ppt_x"/>
                                          </p:val>
                                        </p:tav>
                                      </p:tavLst>
                                    </p:anim>
                                    <p:anim calcmode="lin" valueType="num">
                                      <p:cBhvr>
                                        <p:cTn id="29" dur="750" fill="hold"/>
                                        <p:tgtEl>
                                          <p:spTgt spid="160"/>
                                        </p:tgtEl>
                                        <p:attrNameLst>
                                          <p:attrName>ppt_y</p:attrName>
                                        </p:attrNameLst>
                                      </p:cBhvr>
                                      <p:tavLst>
                                        <p:tav tm="0">
                                          <p:val>
                                            <p:strVal val="#ppt_y+.1"/>
                                          </p:val>
                                        </p:tav>
                                        <p:tav tm="100000">
                                          <p:val>
                                            <p:strVal val="#ppt_y"/>
                                          </p:val>
                                        </p:tav>
                                      </p:tavLst>
                                    </p:anim>
                                  </p:childTnLst>
                                </p:cTn>
                              </p:par>
                            </p:childTnLst>
                          </p:cTn>
                        </p:par>
                        <p:par>
                          <p:cTn id="30" fill="hold">
                            <p:stCondLst>
                              <p:cond delay="3750"/>
                            </p:stCondLst>
                            <p:childTnLst>
                              <p:par>
                                <p:cTn id="31" presetID="42" presetClass="entr" presetSubtype="0" fill="hold" grpId="0" nodeType="afterEffect">
                                  <p:stCondLst>
                                    <p:cond delay="0"/>
                                  </p:stCondLst>
                                  <p:childTnLst>
                                    <p:set>
                                      <p:cBhvr>
                                        <p:cTn id="32" dur="1" fill="hold">
                                          <p:stCondLst>
                                            <p:cond delay="0"/>
                                          </p:stCondLst>
                                        </p:cTn>
                                        <p:tgtEl>
                                          <p:spTgt spid="161"/>
                                        </p:tgtEl>
                                        <p:attrNameLst>
                                          <p:attrName>style.visibility</p:attrName>
                                        </p:attrNameLst>
                                      </p:cBhvr>
                                      <p:to>
                                        <p:strVal val="visible"/>
                                      </p:to>
                                    </p:set>
                                    <p:animEffect transition="in" filter="fade">
                                      <p:cBhvr>
                                        <p:cTn id="33" dur="750"/>
                                        <p:tgtEl>
                                          <p:spTgt spid="161"/>
                                        </p:tgtEl>
                                      </p:cBhvr>
                                    </p:animEffect>
                                    <p:anim calcmode="lin" valueType="num">
                                      <p:cBhvr>
                                        <p:cTn id="34" dur="750" fill="hold"/>
                                        <p:tgtEl>
                                          <p:spTgt spid="161"/>
                                        </p:tgtEl>
                                        <p:attrNameLst>
                                          <p:attrName>ppt_x</p:attrName>
                                        </p:attrNameLst>
                                      </p:cBhvr>
                                      <p:tavLst>
                                        <p:tav tm="0">
                                          <p:val>
                                            <p:strVal val="#ppt_x"/>
                                          </p:val>
                                        </p:tav>
                                        <p:tav tm="100000">
                                          <p:val>
                                            <p:strVal val="#ppt_x"/>
                                          </p:val>
                                        </p:tav>
                                      </p:tavLst>
                                    </p:anim>
                                    <p:anim calcmode="lin" valueType="num">
                                      <p:cBhvr>
                                        <p:cTn id="35" dur="750" fill="hold"/>
                                        <p:tgtEl>
                                          <p:spTgt spid="161"/>
                                        </p:tgtEl>
                                        <p:attrNameLst>
                                          <p:attrName>ppt_y</p:attrName>
                                        </p:attrNameLst>
                                      </p:cBhvr>
                                      <p:tavLst>
                                        <p:tav tm="0">
                                          <p:val>
                                            <p:strVal val="#ppt_y+.1"/>
                                          </p:val>
                                        </p:tav>
                                        <p:tav tm="100000">
                                          <p:val>
                                            <p:strVal val="#ppt_y"/>
                                          </p:val>
                                        </p:tav>
                                      </p:tavLst>
                                    </p:anim>
                                  </p:childTnLst>
                                </p:cTn>
                              </p:par>
                            </p:childTnLst>
                          </p:cTn>
                        </p:par>
                        <p:par>
                          <p:cTn id="36" fill="hold">
                            <p:stCondLst>
                              <p:cond delay="4500"/>
                            </p:stCondLst>
                            <p:childTnLst>
                              <p:par>
                                <p:cTn id="37" presetID="26" presetClass="emph" presetSubtype="0" fill="hold" grpId="1" nodeType="afterEffect">
                                  <p:stCondLst>
                                    <p:cond delay="100"/>
                                  </p:stCondLst>
                                  <p:childTnLst>
                                    <p:animEffect transition="out" filter="fade">
                                      <p:cBhvr>
                                        <p:cTn id="38" dur="500" tmFilter="0, 0; .2, .5; .8, .5; 1, 0"/>
                                        <p:tgtEl>
                                          <p:spTgt spid="161"/>
                                        </p:tgtEl>
                                      </p:cBhvr>
                                    </p:animEffect>
                                    <p:animScale>
                                      <p:cBhvr>
                                        <p:cTn id="39" dur="250" autoRev="1" fill="hold"/>
                                        <p:tgtEl>
                                          <p:spTgt spid="16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158" grpId="0"/>
      <p:bldP spid="161" grpId="0"/>
      <p:bldP spid="161"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6EB"/>
        </a:solidFill>
        <a:effectLst/>
      </p:bgPr>
    </p:bg>
    <p:spTree>
      <p:nvGrpSpPr>
        <p:cNvPr id="1" name="Shape 169"/>
        <p:cNvGrpSpPr/>
        <p:nvPr/>
      </p:nvGrpSpPr>
      <p:grpSpPr>
        <a:xfrm>
          <a:off x="0" y="0"/>
          <a:ext cx="0" cy="0"/>
          <a:chOff x="0" y="0"/>
          <a:chExt cx="0" cy="0"/>
        </a:xfrm>
      </p:grpSpPr>
      <p:pic>
        <p:nvPicPr>
          <p:cNvPr id="171" name="Google Shape;171;p6"/>
          <p:cNvPicPr preferRelativeResize="0"/>
          <p:nvPr/>
        </p:nvPicPr>
        <p:blipFill rotWithShape="1">
          <a:blip r:embed="rId3">
            <a:alphaModFix/>
          </a:blip>
          <a:srcRect/>
          <a:stretch/>
        </p:blipFill>
        <p:spPr>
          <a:xfrm>
            <a:off x="17068800" y="8714182"/>
            <a:ext cx="946308" cy="1395198"/>
          </a:xfrm>
          <a:prstGeom prst="rect">
            <a:avLst/>
          </a:prstGeom>
          <a:noFill/>
          <a:ln>
            <a:noFill/>
          </a:ln>
        </p:spPr>
      </p:pic>
      <p:sp>
        <p:nvSpPr>
          <p:cNvPr id="172" name="Google Shape;172;p6"/>
          <p:cNvSpPr txBox="1">
            <a:spLocks noGrp="1"/>
          </p:cNvSpPr>
          <p:nvPr>
            <p:ph type="sldNum" idx="12"/>
          </p:nvPr>
        </p:nvSpPr>
        <p:spPr>
          <a:xfrm>
            <a:off x="17276331" y="9663750"/>
            <a:ext cx="389697" cy="44563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AF6B4C"/>
              </a:buClr>
              <a:buSzPts val="3000"/>
              <a:buFont typeface="Heebo"/>
              <a:buNone/>
            </a:pPr>
            <a:fld id="{00000000-1234-1234-1234-123412341234}" type="slidenum">
              <a:rPr lang="en-US" sz="2400" b="1" i="0" u="none" strike="noStrike" cap="none">
                <a:solidFill>
                  <a:srgbClr val="AF6B4C"/>
                </a:solidFill>
                <a:latin typeface="Poppins" panose="00000500000000000000" pitchFamily="2" charset="0"/>
                <a:ea typeface="Heebo"/>
                <a:cs typeface="Poppins" panose="00000500000000000000" pitchFamily="2" charset="0"/>
                <a:sym typeface="Heebo"/>
              </a:rPr>
              <a:t>5</a:t>
            </a:fld>
            <a:endParaRPr sz="2400" b="1" i="0" u="none" strike="noStrike" cap="none" dirty="0">
              <a:solidFill>
                <a:srgbClr val="AF6B4C"/>
              </a:solidFill>
              <a:latin typeface="Poppins" panose="00000500000000000000" pitchFamily="2" charset="0"/>
              <a:ea typeface="Heebo"/>
              <a:cs typeface="Poppins" panose="00000500000000000000" pitchFamily="2" charset="0"/>
              <a:sym typeface="Heebo"/>
            </a:endParaRPr>
          </a:p>
        </p:txBody>
      </p:sp>
      <p:pic>
        <p:nvPicPr>
          <p:cNvPr id="173" name="Google Shape;173;p6" descr="Recyc-Québec"/>
          <p:cNvPicPr preferRelativeResize="0"/>
          <p:nvPr/>
        </p:nvPicPr>
        <p:blipFill rotWithShape="1">
          <a:blip r:embed="rId4">
            <a:alphaModFix/>
          </a:blip>
          <a:srcRect/>
          <a:stretch/>
        </p:blipFill>
        <p:spPr>
          <a:xfrm>
            <a:off x="13186021" y="4802722"/>
            <a:ext cx="4222822" cy="985189"/>
          </a:xfrm>
          <a:prstGeom prst="rect">
            <a:avLst/>
          </a:prstGeom>
          <a:noFill/>
          <a:ln>
            <a:noFill/>
          </a:ln>
        </p:spPr>
      </p:pic>
      <p:sp>
        <p:nvSpPr>
          <p:cNvPr id="175" name="Google Shape;175;p6"/>
          <p:cNvSpPr txBox="1"/>
          <p:nvPr/>
        </p:nvSpPr>
        <p:spPr>
          <a:xfrm>
            <a:off x="11904002" y="3518501"/>
            <a:ext cx="7020888" cy="980589"/>
          </a:xfrm>
          <a:prstGeom prst="rect">
            <a:avLst/>
          </a:prstGeom>
          <a:noFill/>
          <a:ln>
            <a:noFill/>
          </a:ln>
        </p:spPr>
        <p:txBody>
          <a:bodyPr spcFirstLastPara="1" wrap="square" lIns="0" tIns="0" rIns="0" bIns="0" anchor="t" anchorCtr="0">
            <a:spAutoFit/>
          </a:bodyPr>
          <a:lstStyle/>
          <a:p>
            <a:pPr marL="0" marR="0" lvl="0" indent="0" algn="ctr" rtl="0">
              <a:lnSpc>
                <a:spcPct val="177272"/>
              </a:lnSpc>
              <a:spcBef>
                <a:spcPts val="0"/>
              </a:spcBef>
              <a:spcAft>
                <a:spcPts val="0"/>
              </a:spcAft>
              <a:buNone/>
            </a:pPr>
            <a:r>
              <a:rPr lang="en-US" sz="3600" b="0" i="0" u="none" strike="noStrike" cap="none" dirty="0">
                <a:solidFill>
                  <a:srgbClr val="55844D"/>
                </a:solidFill>
                <a:latin typeface="Poppins" panose="00000500000000000000" pitchFamily="2" charset="0"/>
                <a:ea typeface="Calibri"/>
                <a:cs typeface="Poppins" panose="00000500000000000000" pitchFamily="2" charset="0"/>
                <a:sym typeface="Calibri"/>
              </a:rPr>
              <a:t>Web + mobile app by </a:t>
            </a:r>
            <a:endParaRPr sz="1100" dirty="0">
              <a:latin typeface="Poppins" panose="00000500000000000000" pitchFamily="2" charset="0"/>
              <a:cs typeface="Poppins" panose="00000500000000000000" pitchFamily="2" charset="0"/>
            </a:endParaRPr>
          </a:p>
        </p:txBody>
      </p:sp>
      <p:sp>
        <p:nvSpPr>
          <p:cNvPr id="176" name="Google Shape;176;p6"/>
          <p:cNvSpPr txBox="1"/>
          <p:nvPr/>
        </p:nvSpPr>
        <p:spPr>
          <a:xfrm>
            <a:off x="482917" y="2806476"/>
            <a:ext cx="4098552" cy="2215991"/>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US" sz="3600" b="0" i="0" u="none" strike="noStrike" cap="none" dirty="0">
                <a:solidFill>
                  <a:srgbClr val="55844D"/>
                </a:solidFill>
                <a:latin typeface="Poppins" panose="00000500000000000000" pitchFamily="2" charset="0"/>
                <a:ea typeface="Calibri"/>
                <a:cs typeface="Poppins" panose="00000500000000000000" pitchFamily="2" charset="0"/>
                <a:sym typeface="Calibri"/>
              </a:rPr>
              <a:t>Search for local </a:t>
            </a:r>
            <a:r>
              <a:rPr lang="en-US" sz="3600" b="0" i="0" u="none" strike="noStrike" cap="none" dirty="0" err="1">
                <a:solidFill>
                  <a:srgbClr val="55844D"/>
                </a:solidFill>
                <a:latin typeface="Poppins" panose="00000500000000000000" pitchFamily="2" charset="0"/>
                <a:ea typeface="Calibri"/>
                <a:cs typeface="Poppins" panose="00000500000000000000" pitchFamily="2" charset="0"/>
                <a:sym typeface="Calibri"/>
              </a:rPr>
              <a:t>Éco</a:t>
            </a:r>
            <a:r>
              <a:rPr lang="en-US" sz="3600" b="0" i="0" u="none" strike="noStrike" cap="none" dirty="0">
                <a:solidFill>
                  <a:srgbClr val="55844D"/>
                </a:solidFill>
                <a:latin typeface="Poppins" panose="00000500000000000000" pitchFamily="2" charset="0"/>
                <a:ea typeface="Calibri"/>
                <a:cs typeface="Poppins" panose="00000500000000000000" pitchFamily="2" charset="0"/>
                <a:sym typeface="Calibri"/>
              </a:rPr>
              <a:t>-quartiers</a:t>
            </a:r>
            <a:endParaRPr sz="1100" dirty="0">
              <a:latin typeface="Poppins" panose="00000500000000000000" pitchFamily="2" charset="0"/>
              <a:cs typeface="Poppins" panose="00000500000000000000" pitchFamily="2" charset="0"/>
            </a:endParaRPr>
          </a:p>
          <a:p>
            <a:pPr marL="0" marR="0" lvl="0" indent="0" rtl="0">
              <a:spcBef>
                <a:spcPts val="0"/>
              </a:spcBef>
              <a:spcAft>
                <a:spcPts val="0"/>
              </a:spcAft>
              <a:buNone/>
            </a:pPr>
            <a:r>
              <a:rPr lang="en-US" sz="3600" b="0" i="0" u="none" strike="noStrike" cap="none" dirty="0">
                <a:solidFill>
                  <a:srgbClr val="55844D"/>
                </a:solidFill>
                <a:latin typeface="Poppins" panose="00000500000000000000" pitchFamily="2" charset="0"/>
                <a:ea typeface="Calibri"/>
                <a:cs typeface="Poppins" panose="00000500000000000000" pitchFamily="2" charset="0"/>
                <a:sym typeface="Calibri"/>
              </a:rPr>
              <a:t>&amp; community composting sites</a:t>
            </a:r>
            <a:endParaRPr sz="1100" dirty="0">
              <a:latin typeface="Poppins" panose="00000500000000000000" pitchFamily="2" charset="0"/>
              <a:cs typeface="Poppins" panose="00000500000000000000" pitchFamily="2" charset="0"/>
            </a:endParaRPr>
          </a:p>
        </p:txBody>
      </p:sp>
      <p:sp>
        <p:nvSpPr>
          <p:cNvPr id="177" name="Google Shape;177;p6"/>
          <p:cNvSpPr txBox="1"/>
          <p:nvPr/>
        </p:nvSpPr>
        <p:spPr>
          <a:xfrm>
            <a:off x="-1418451" y="252749"/>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B9664C"/>
              </a:buClr>
              <a:buSzPts val="7200"/>
              <a:buFont typeface="Aleo"/>
              <a:buNone/>
            </a:pPr>
            <a:r>
              <a:rPr lang="en-US" sz="7200" b="1" i="0" u="none" strike="noStrike" cap="none" dirty="0">
                <a:solidFill>
                  <a:srgbClr val="B9664C"/>
                </a:solidFill>
                <a:latin typeface="Philosopher" panose="02000503000000020004" pitchFamily="2" charset="0"/>
                <a:ea typeface="Aleo"/>
                <a:cs typeface="Aleo"/>
                <a:sym typeface="Aleo"/>
              </a:rPr>
              <a:t>More Info</a:t>
            </a:r>
            <a:endParaRPr sz="6600" b="1" i="0" u="none" strike="noStrike" cap="none" dirty="0">
              <a:solidFill>
                <a:srgbClr val="B9664C"/>
              </a:solidFill>
              <a:latin typeface="Philosopher" panose="02000503000000020004" pitchFamily="2" charset="0"/>
              <a:ea typeface="Heebo"/>
              <a:cs typeface="Heebo"/>
              <a:sym typeface="Heebo"/>
            </a:endParaRPr>
          </a:p>
        </p:txBody>
      </p:sp>
      <p:sp>
        <p:nvSpPr>
          <p:cNvPr id="2" name="Chord 1">
            <a:extLst>
              <a:ext uri="{FF2B5EF4-FFF2-40B4-BE49-F238E27FC236}">
                <a16:creationId xmlns:a16="http://schemas.microsoft.com/office/drawing/2014/main" id="{2EFE1897-C02A-5FA2-F58A-718458756245}"/>
              </a:ext>
            </a:extLst>
          </p:cNvPr>
          <p:cNvSpPr/>
          <p:nvPr/>
        </p:nvSpPr>
        <p:spPr>
          <a:xfrm rot="10800000">
            <a:off x="-394197" y="585785"/>
            <a:ext cx="788394" cy="588117"/>
          </a:xfrm>
          <a:prstGeom prst="chord">
            <a:avLst>
              <a:gd name="adj1" fmla="val 5369559"/>
              <a:gd name="adj2" fmla="val 16200000"/>
            </a:avLst>
          </a:prstGeom>
          <a:solidFill>
            <a:srgbClr val="B96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4" name="Graphic 3">
            <a:extLst>
              <a:ext uri="{FF2B5EF4-FFF2-40B4-BE49-F238E27FC236}">
                <a16:creationId xmlns:a16="http://schemas.microsoft.com/office/drawing/2014/main" id="{4EE061C4-9E70-53E5-A487-A18534DBC5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245775" y="1149839"/>
            <a:ext cx="3709048" cy="2381117"/>
          </a:xfrm>
          <a:prstGeom prst="rect">
            <a:avLst/>
          </a:prstGeom>
        </p:spPr>
      </p:pic>
      <p:pic>
        <p:nvPicPr>
          <p:cNvPr id="6" name="Graphic 5">
            <a:extLst>
              <a:ext uri="{FF2B5EF4-FFF2-40B4-BE49-F238E27FC236}">
                <a16:creationId xmlns:a16="http://schemas.microsoft.com/office/drawing/2014/main" id="{594CD444-88C9-DA0C-71CB-B7B355A269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90160" y="3914472"/>
            <a:ext cx="7371397" cy="6372528"/>
          </a:xfrm>
          <a:prstGeom prst="rect">
            <a:avLst/>
          </a:prstGeom>
        </p:spPr>
      </p:pic>
      <p:cxnSp>
        <p:nvCxnSpPr>
          <p:cNvPr id="7" name="Straight Connector 6">
            <a:extLst>
              <a:ext uri="{FF2B5EF4-FFF2-40B4-BE49-F238E27FC236}">
                <a16:creationId xmlns:a16="http://schemas.microsoft.com/office/drawing/2014/main" id="{EA48C78B-DD9B-DB78-1E54-6578DC774822}"/>
              </a:ext>
            </a:extLst>
          </p:cNvPr>
          <p:cNvCxnSpPr>
            <a:cxnSpLocks/>
          </p:cNvCxnSpPr>
          <p:nvPr/>
        </p:nvCxnSpPr>
        <p:spPr>
          <a:xfrm flipH="1" flipV="1">
            <a:off x="4069080" y="3672840"/>
            <a:ext cx="1623060" cy="1470660"/>
          </a:xfrm>
          <a:prstGeom prst="line">
            <a:avLst/>
          </a:prstGeom>
          <a:ln w="19050">
            <a:solidFill>
              <a:srgbClr val="B9664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290E6CA-8934-5D14-3FAC-4890C95E591C}"/>
              </a:ext>
            </a:extLst>
          </p:cNvPr>
          <p:cNvCxnSpPr>
            <a:cxnSpLocks/>
          </p:cNvCxnSpPr>
          <p:nvPr/>
        </p:nvCxnSpPr>
        <p:spPr>
          <a:xfrm flipV="1">
            <a:off x="11500795" y="2716819"/>
            <a:ext cx="1615440" cy="1676400"/>
          </a:xfrm>
          <a:prstGeom prst="line">
            <a:avLst/>
          </a:prstGeom>
          <a:ln w="19050">
            <a:solidFill>
              <a:srgbClr val="B9664C"/>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6EB"/>
        </a:solidFill>
        <a:effectLst/>
      </p:bgPr>
    </p:bg>
    <p:spTree>
      <p:nvGrpSpPr>
        <p:cNvPr id="1" name="Shape 185"/>
        <p:cNvGrpSpPr/>
        <p:nvPr/>
      </p:nvGrpSpPr>
      <p:grpSpPr>
        <a:xfrm>
          <a:off x="0" y="0"/>
          <a:ext cx="0" cy="0"/>
          <a:chOff x="0" y="0"/>
          <a:chExt cx="0" cy="0"/>
        </a:xfrm>
      </p:grpSpPr>
      <p:pic>
        <p:nvPicPr>
          <p:cNvPr id="4" name="Graphic 3">
            <a:extLst>
              <a:ext uri="{FF2B5EF4-FFF2-40B4-BE49-F238E27FC236}">
                <a16:creationId xmlns:a16="http://schemas.microsoft.com/office/drawing/2014/main" id="{F0F60D88-E025-D411-7F37-CAB96CDD46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5079" y="9070073"/>
            <a:ext cx="32957539" cy="5009546"/>
          </a:xfrm>
          <a:prstGeom prst="rect">
            <a:avLst/>
          </a:prstGeom>
        </p:spPr>
      </p:pic>
      <p:sp>
        <p:nvSpPr>
          <p:cNvPr id="187" name="Google Shape;187;p7"/>
          <p:cNvSpPr txBox="1"/>
          <p:nvPr/>
        </p:nvSpPr>
        <p:spPr>
          <a:xfrm>
            <a:off x="8480540" y="2776090"/>
            <a:ext cx="6328487" cy="683905"/>
          </a:xfrm>
          <a:prstGeom prst="rect">
            <a:avLst/>
          </a:prstGeom>
          <a:noFill/>
          <a:ln>
            <a:noFill/>
          </a:ln>
        </p:spPr>
        <p:txBody>
          <a:bodyPr spcFirstLastPara="1" wrap="square" lIns="0" tIns="0" rIns="0" bIns="0" anchor="t" anchorCtr="0">
            <a:spAutoFit/>
          </a:bodyPr>
          <a:lstStyle/>
          <a:p>
            <a:pPr marL="0" marR="0" lvl="0" indent="0" algn="ctr" rtl="0">
              <a:lnSpc>
                <a:spcPct val="100840"/>
              </a:lnSpc>
              <a:spcBef>
                <a:spcPts val="0"/>
              </a:spcBef>
              <a:spcAft>
                <a:spcPts val="0"/>
              </a:spcAft>
              <a:buClr>
                <a:srgbClr val="55844D"/>
              </a:buClr>
              <a:buSzPts val="4400"/>
              <a:buFont typeface="Arial"/>
              <a:buNone/>
            </a:pPr>
            <a:r>
              <a:rPr lang="en-US" sz="4400" b="0" i="0" u="none" strike="noStrike" cap="none" dirty="0">
                <a:solidFill>
                  <a:srgbClr val="55844D"/>
                </a:solidFill>
                <a:latin typeface="Poppins" panose="00000500000000000000" pitchFamily="2" charset="0"/>
                <a:cs typeface="Poppins" panose="00000500000000000000" pitchFamily="2" charset="0"/>
                <a:sym typeface="Arial"/>
              </a:rPr>
              <a:t>@enufCanada</a:t>
            </a:r>
            <a:endParaRPr dirty="0">
              <a:latin typeface="Poppins" panose="00000500000000000000" pitchFamily="2" charset="0"/>
              <a:cs typeface="Poppins" panose="00000500000000000000" pitchFamily="2" charset="0"/>
            </a:endParaRPr>
          </a:p>
        </p:txBody>
      </p:sp>
      <p:sp>
        <p:nvSpPr>
          <p:cNvPr id="188" name="Google Shape;188;p7"/>
          <p:cNvSpPr txBox="1"/>
          <p:nvPr/>
        </p:nvSpPr>
        <p:spPr>
          <a:xfrm>
            <a:off x="7013690" y="6067069"/>
            <a:ext cx="9524045" cy="690638"/>
          </a:xfrm>
          <a:prstGeom prst="rect">
            <a:avLst/>
          </a:prstGeom>
          <a:noFill/>
          <a:ln>
            <a:noFill/>
          </a:ln>
        </p:spPr>
        <p:txBody>
          <a:bodyPr spcFirstLastPara="1" wrap="square" lIns="0" tIns="0" rIns="0" bIns="0" anchor="t" anchorCtr="0">
            <a:spAutoFit/>
          </a:bodyPr>
          <a:lstStyle/>
          <a:p>
            <a:pPr marL="0" marR="0" lvl="0" indent="0" algn="l" rtl="0">
              <a:lnSpc>
                <a:spcPct val="102272"/>
              </a:lnSpc>
              <a:spcBef>
                <a:spcPts val="0"/>
              </a:spcBef>
              <a:spcAft>
                <a:spcPts val="0"/>
              </a:spcAft>
              <a:buClr>
                <a:srgbClr val="55844D"/>
              </a:buClr>
              <a:buSzPts val="4400"/>
              <a:buFont typeface="Arial"/>
              <a:buNone/>
            </a:pPr>
            <a:r>
              <a:rPr lang="en-US" sz="4400" b="0" i="0" u="none" strike="noStrike" cap="none" dirty="0">
                <a:solidFill>
                  <a:srgbClr val="55844D"/>
                </a:solidFill>
                <a:latin typeface="Poppins" panose="00000500000000000000" pitchFamily="2" charset="0"/>
                <a:cs typeface="Poppins" panose="00000500000000000000" pitchFamily="2" charset="0"/>
                <a:sym typeface="Arial"/>
              </a:rPr>
              <a:t>Community@enufCanada.ca</a:t>
            </a:r>
            <a:endParaRPr dirty="0">
              <a:latin typeface="Poppins" panose="00000500000000000000" pitchFamily="2" charset="0"/>
              <a:cs typeface="Poppins" panose="00000500000000000000" pitchFamily="2" charset="0"/>
            </a:endParaRPr>
          </a:p>
        </p:txBody>
      </p:sp>
      <p:sp>
        <p:nvSpPr>
          <p:cNvPr id="189" name="Google Shape;189;p7"/>
          <p:cNvSpPr txBox="1"/>
          <p:nvPr/>
        </p:nvSpPr>
        <p:spPr>
          <a:xfrm>
            <a:off x="6307114" y="4826159"/>
            <a:ext cx="4572000" cy="636456"/>
          </a:xfrm>
          <a:prstGeom prst="rect">
            <a:avLst/>
          </a:prstGeom>
          <a:noFill/>
          <a:ln>
            <a:noFill/>
          </a:ln>
        </p:spPr>
        <p:txBody>
          <a:bodyPr spcFirstLastPara="1" wrap="square" lIns="0" tIns="0" rIns="0" bIns="0" anchor="t" anchorCtr="0">
            <a:spAutoFit/>
          </a:bodyPr>
          <a:lstStyle/>
          <a:p>
            <a:pPr marL="0" marR="0" lvl="0" indent="0" algn="l" rtl="0">
              <a:lnSpc>
                <a:spcPct val="93750"/>
              </a:lnSpc>
              <a:spcBef>
                <a:spcPts val="0"/>
              </a:spcBef>
              <a:spcAft>
                <a:spcPts val="0"/>
              </a:spcAft>
              <a:buClr>
                <a:srgbClr val="55844D"/>
              </a:buClr>
              <a:buSzPts val="4800"/>
              <a:buFont typeface="Arial"/>
              <a:buNone/>
            </a:pPr>
            <a:r>
              <a:rPr lang="en-US" sz="4400" b="0" i="0" u="none" strike="noStrike" cap="none" dirty="0">
                <a:solidFill>
                  <a:srgbClr val="55844D"/>
                </a:solidFill>
                <a:latin typeface="Poppins" panose="00000500000000000000" pitchFamily="2" charset="0"/>
                <a:cs typeface="Poppins" panose="00000500000000000000" pitchFamily="2" charset="0"/>
                <a:sym typeface="Arial"/>
              </a:rPr>
              <a:t>enufCanada.ca</a:t>
            </a:r>
            <a:endParaRPr sz="1200" dirty="0">
              <a:latin typeface="Poppins" panose="00000500000000000000" pitchFamily="2" charset="0"/>
              <a:cs typeface="Poppins" panose="00000500000000000000" pitchFamily="2" charset="0"/>
            </a:endParaRPr>
          </a:p>
        </p:txBody>
      </p:sp>
      <p:sp>
        <p:nvSpPr>
          <p:cNvPr id="190" name="Google Shape;190;p7"/>
          <p:cNvSpPr txBox="1"/>
          <p:nvPr/>
        </p:nvSpPr>
        <p:spPr>
          <a:xfrm>
            <a:off x="4707192" y="295866"/>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B9664C"/>
              </a:buClr>
              <a:buSzPts val="7200"/>
              <a:buFont typeface="Aleo"/>
              <a:buNone/>
            </a:pPr>
            <a:r>
              <a:rPr lang="en-US" sz="7200" b="1" i="0" u="none" strike="noStrike" cap="none" dirty="0">
                <a:solidFill>
                  <a:srgbClr val="55844D"/>
                </a:solidFill>
                <a:latin typeface="Philosopher" panose="02000503000000020004" pitchFamily="2" charset="0"/>
                <a:ea typeface="Aleo"/>
                <a:cs typeface="Aleo"/>
                <a:sym typeface="Aleo"/>
              </a:rPr>
              <a:t>Questions?</a:t>
            </a:r>
            <a:endParaRPr sz="6600" b="1" i="0" u="none" strike="noStrike" cap="none" dirty="0">
              <a:solidFill>
                <a:srgbClr val="55844D"/>
              </a:solidFill>
              <a:latin typeface="Philosopher" panose="02000503000000020004" pitchFamily="2" charset="0"/>
              <a:ea typeface="Heebo"/>
              <a:cs typeface="Heebo"/>
              <a:sym typeface="Heebo"/>
            </a:endParaRPr>
          </a:p>
        </p:txBody>
      </p:sp>
      <p:pic>
        <p:nvPicPr>
          <p:cNvPr id="191" name="Google Shape;191;p7"/>
          <p:cNvPicPr preferRelativeResize="0"/>
          <p:nvPr/>
        </p:nvPicPr>
        <p:blipFill rotWithShape="1">
          <a:blip r:embed="rId5">
            <a:alphaModFix/>
          </a:blip>
          <a:srcRect/>
          <a:stretch/>
        </p:blipFill>
        <p:spPr>
          <a:xfrm>
            <a:off x="16894559" y="8287462"/>
            <a:ext cx="946308" cy="1395198"/>
          </a:xfrm>
          <a:prstGeom prst="rect">
            <a:avLst/>
          </a:prstGeom>
          <a:noFill/>
          <a:ln>
            <a:noFill/>
          </a:ln>
        </p:spPr>
      </p:pic>
      <p:sp>
        <p:nvSpPr>
          <p:cNvPr id="192" name="Google Shape;192;p7"/>
          <p:cNvSpPr txBox="1">
            <a:spLocks noGrp="1"/>
          </p:cNvSpPr>
          <p:nvPr>
            <p:ph type="sldNum" idx="12"/>
          </p:nvPr>
        </p:nvSpPr>
        <p:spPr>
          <a:xfrm>
            <a:off x="17102090" y="9237030"/>
            <a:ext cx="389697" cy="44563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AF6B4C"/>
              </a:buClr>
              <a:buSzPts val="3000"/>
              <a:buFont typeface="Heebo"/>
              <a:buNone/>
            </a:pPr>
            <a:fld id="{00000000-1234-1234-1234-123412341234}" type="slidenum">
              <a:rPr lang="en-US" sz="2400" b="1" i="0" u="none" strike="noStrike" cap="none">
                <a:solidFill>
                  <a:srgbClr val="AF6B4C"/>
                </a:solidFill>
                <a:latin typeface="Poppins" panose="00000500000000000000" pitchFamily="2" charset="0"/>
                <a:ea typeface="Heebo"/>
                <a:cs typeface="Poppins" panose="00000500000000000000" pitchFamily="2" charset="0"/>
                <a:sym typeface="Heebo"/>
              </a:rPr>
              <a:t>6</a:t>
            </a:fld>
            <a:endParaRPr sz="3000" b="1" i="0" u="none" strike="noStrike" cap="none" dirty="0">
              <a:solidFill>
                <a:srgbClr val="AF6B4C"/>
              </a:solidFill>
              <a:latin typeface="Poppins" panose="00000500000000000000" pitchFamily="2" charset="0"/>
              <a:ea typeface="Heebo"/>
              <a:cs typeface="Poppins" panose="00000500000000000000" pitchFamily="2" charset="0"/>
              <a:sym typeface="Heebo"/>
            </a:endParaRPr>
          </a:p>
        </p:txBody>
      </p:sp>
      <p:pic>
        <p:nvPicPr>
          <p:cNvPr id="2" name="Google Shape;186;p7">
            <a:extLst>
              <a:ext uri="{FF2B5EF4-FFF2-40B4-BE49-F238E27FC236}">
                <a16:creationId xmlns:a16="http://schemas.microsoft.com/office/drawing/2014/main" id="{3641CE0F-4544-ED2F-A8EA-8CD4951F5BEE}"/>
              </a:ext>
            </a:extLst>
          </p:cNvPr>
          <p:cNvPicPr preferRelativeResize="0"/>
          <p:nvPr/>
        </p:nvPicPr>
        <p:blipFill rotWithShape="1">
          <a:blip r:embed="rId6">
            <a:alphaModFix/>
          </a:blip>
          <a:srcRect r="70089" b="27102"/>
          <a:stretch/>
        </p:blipFill>
        <p:spPr>
          <a:xfrm>
            <a:off x="-142891" y="3667574"/>
            <a:ext cx="4508172" cy="6180266"/>
          </a:xfrm>
          <a:prstGeom prst="rect">
            <a:avLst/>
          </a:prstGeom>
          <a:noFill/>
          <a:ln>
            <a:noFill/>
          </a:ln>
        </p:spPr>
      </p:pic>
      <p:pic>
        <p:nvPicPr>
          <p:cNvPr id="5" name="Graphic 4">
            <a:extLst>
              <a:ext uri="{FF2B5EF4-FFF2-40B4-BE49-F238E27FC236}">
                <a16:creationId xmlns:a16="http://schemas.microsoft.com/office/drawing/2014/main" id="{92F5BB64-607B-CFB6-2994-50BA220B2E2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07114" y="2776090"/>
            <a:ext cx="972660" cy="843754"/>
          </a:xfrm>
          <a:prstGeom prst="rect">
            <a:avLst/>
          </a:prstGeom>
        </p:spPr>
      </p:pic>
      <p:pic>
        <p:nvPicPr>
          <p:cNvPr id="6" name="Graphic 5">
            <a:extLst>
              <a:ext uri="{FF2B5EF4-FFF2-40B4-BE49-F238E27FC236}">
                <a16:creationId xmlns:a16="http://schemas.microsoft.com/office/drawing/2014/main" id="{5CE6AFFE-D99C-6602-8766-5F4E86D3875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81671" y="2715853"/>
            <a:ext cx="972660" cy="972660"/>
          </a:xfrm>
          <a:prstGeom prst="rect">
            <a:avLst/>
          </a:prstGeom>
        </p:spPr>
      </p:pic>
      <p:pic>
        <p:nvPicPr>
          <p:cNvPr id="7" name="Graphic 6">
            <a:extLst>
              <a:ext uri="{FF2B5EF4-FFF2-40B4-BE49-F238E27FC236}">
                <a16:creationId xmlns:a16="http://schemas.microsoft.com/office/drawing/2014/main" id="{34C2B86B-207F-4B53-601B-30B60D99473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568882" y="2747933"/>
            <a:ext cx="972660" cy="972660"/>
          </a:xfrm>
          <a:prstGeom prst="rect">
            <a:avLst/>
          </a:prstGeom>
        </p:spPr>
      </p:pic>
      <p:pic>
        <p:nvPicPr>
          <p:cNvPr id="8" name="Graphic 7">
            <a:extLst>
              <a:ext uri="{FF2B5EF4-FFF2-40B4-BE49-F238E27FC236}">
                <a16:creationId xmlns:a16="http://schemas.microsoft.com/office/drawing/2014/main" id="{C791C110-50EC-A793-82E2-9C58779624D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220401" y="2715853"/>
            <a:ext cx="972660" cy="972660"/>
          </a:xfrm>
          <a:prstGeom prst="rect">
            <a:avLst/>
          </a:prstGeom>
        </p:spPr>
      </p:pic>
      <p:pic>
        <p:nvPicPr>
          <p:cNvPr id="9" name="Graphic 8">
            <a:extLst>
              <a:ext uri="{FF2B5EF4-FFF2-40B4-BE49-F238E27FC236}">
                <a16:creationId xmlns:a16="http://schemas.microsoft.com/office/drawing/2014/main" id="{01A4351C-74E1-560C-E2E4-E4F249A1C52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807612" y="2776090"/>
            <a:ext cx="913248" cy="913248"/>
          </a:xfrm>
          <a:prstGeom prst="rect">
            <a:avLst/>
          </a:prstGeom>
        </p:spPr>
      </p:pic>
      <p:pic>
        <p:nvPicPr>
          <p:cNvPr id="10" name="Graphic 9">
            <a:extLst>
              <a:ext uri="{FF2B5EF4-FFF2-40B4-BE49-F238E27FC236}">
                <a16:creationId xmlns:a16="http://schemas.microsoft.com/office/drawing/2014/main" id="{57F42026-560E-15A0-AAF0-D955B1B1BC0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455292" y="2725502"/>
            <a:ext cx="1293356" cy="894342"/>
          </a:xfrm>
          <a:prstGeom prst="rect">
            <a:avLst/>
          </a:prstGeom>
        </p:spPr>
      </p:pic>
      <p:pic>
        <p:nvPicPr>
          <p:cNvPr id="11" name="Graphic 10">
            <a:extLst>
              <a:ext uri="{FF2B5EF4-FFF2-40B4-BE49-F238E27FC236}">
                <a16:creationId xmlns:a16="http://schemas.microsoft.com/office/drawing/2014/main" id="{2EB7F8EE-1BF4-AB3E-449B-FD0FBEA017E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954331" y="4710120"/>
            <a:ext cx="972660" cy="972660"/>
          </a:xfrm>
          <a:prstGeom prst="rect">
            <a:avLst/>
          </a:prstGeom>
        </p:spPr>
      </p:pic>
      <p:pic>
        <p:nvPicPr>
          <p:cNvPr id="12" name="Graphic 11">
            <a:extLst>
              <a:ext uri="{FF2B5EF4-FFF2-40B4-BE49-F238E27FC236}">
                <a16:creationId xmlns:a16="http://schemas.microsoft.com/office/drawing/2014/main" id="{6EB87B29-9BA5-201C-E66F-EEED2B13358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761010" y="6070810"/>
            <a:ext cx="864102" cy="752088"/>
          </a:xfrm>
          <a:prstGeom prst="rect">
            <a:avLst/>
          </a:prstGeom>
        </p:spPr>
      </p:pic>
      <p:pic>
        <p:nvPicPr>
          <p:cNvPr id="15" name="Graphic 14">
            <a:extLst>
              <a:ext uri="{FF2B5EF4-FFF2-40B4-BE49-F238E27FC236}">
                <a16:creationId xmlns:a16="http://schemas.microsoft.com/office/drawing/2014/main" id="{BB77DFA7-DFA5-4CE3-A072-667CEE23417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a:off x="14905596" y="2949275"/>
            <a:ext cx="4163353" cy="2247175"/>
          </a:xfrm>
          <a:prstGeom prst="rect">
            <a:avLst/>
          </a:prstGeom>
        </p:spPr>
      </p:pic>
      <p:pic>
        <p:nvPicPr>
          <p:cNvPr id="19" name="Graphic 18">
            <a:extLst>
              <a:ext uri="{FF2B5EF4-FFF2-40B4-BE49-F238E27FC236}">
                <a16:creationId xmlns:a16="http://schemas.microsoft.com/office/drawing/2014/main" id="{0611C358-F1E6-E6D9-B44F-D46CBAA406C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9797292">
            <a:off x="14822072" y="303808"/>
            <a:ext cx="1828905" cy="22928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390</TotalTime>
  <Words>776</Words>
  <Application>Microsoft Office PowerPoint</Application>
  <PresentationFormat>Custom</PresentationFormat>
  <Paragraphs>67</Paragraphs>
  <Slides>6</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vt:i4>
      </vt:variant>
    </vt:vector>
  </HeadingPairs>
  <TitlesOfParts>
    <vt:vector size="16" baseType="lpstr">
      <vt:lpstr>Calibri</vt:lpstr>
      <vt:lpstr>Aleo</vt:lpstr>
      <vt:lpstr>Philosopher Bold</vt:lpstr>
      <vt:lpstr>Arbutus Slab</vt:lpstr>
      <vt:lpstr>Heebo</vt:lpstr>
      <vt:lpstr>Poppins</vt:lpstr>
      <vt:lpstr>Philosopher</vt:lpstr>
      <vt:lpstr>Times New Roman</vt:lpstr>
      <vt:lpstr>Arial</vt:lpstr>
      <vt:lpstr>Office Theme</vt:lpstr>
      <vt:lpstr>Introduction</vt:lpstr>
      <vt:lpstr>Cheat Sheet</vt:lpstr>
      <vt:lpstr>Waste Sorting at Concordia Vs. Home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User</dc:creator>
  <cp:lastModifiedBy>Parastoo</cp:lastModifiedBy>
  <cp:revision>16</cp:revision>
  <dcterms:created xsi:type="dcterms:W3CDTF">2006-08-16T00:00:00Z</dcterms:created>
  <dcterms:modified xsi:type="dcterms:W3CDTF">2024-01-10T18:33:52Z</dcterms:modified>
</cp:coreProperties>
</file>